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857" r:id="rId3"/>
  </p:sldMasterIdLst>
  <p:notesMasterIdLst>
    <p:notesMasterId r:id="rId22"/>
  </p:notesMasterIdLst>
  <p:sldIdLst>
    <p:sldId id="256" r:id="rId4"/>
    <p:sldId id="260" r:id="rId5"/>
    <p:sldId id="25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81149" autoAdjust="0"/>
  </p:normalViewPr>
  <p:slideViewPr>
    <p:cSldViewPr snapToGrid="0">
      <p:cViewPr varScale="1">
        <p:scale>
          <a:sx n="60" d="100"/>
          <a:sy n="60" d="100"/>
        </p:scale>
        <p:origin x="1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2CBE8-2F7C-4174-AAAB-80B93A36F6EE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B9DA65-D616-4B68-AC08-DB2DE0D56EC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117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Още изтъкнатият български медиевист А. Давидов определя к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една от първостепенните задачи пред българската историческа лексикология и лексикография днес комплексното изследване и описване на антонимното богатство на старобългарския език на парадигматично и синтагматично равнище (Давидов 1996: 12). Добрата документираност на това семантично отношение между думите в исторически план се намира в тясна връзка със съществуващата в светоотеческата литература, а по неин еталон и в църковната славянска книжнина, разгърната антиномична система на мислене, в чиято основа лежи главният метод на познание през Средновековието, съгласно който не всичко се подчинява на логиката на причинно-следствените отношения, а за основополагащ принцип на гносеологията се използват противоречието на логическите построения и утвърждаването на равноправно съществувание на взаимоизключващи се съждения (Мейендорф /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Meyendorff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1974: 225). Най-очевидни и позитивни истини на християнския опит се изразяват посредством антиномии, т. е. чрез твърдения, които във формалната логика взаимно се изключват. </a:t>
            </a: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Въпреки това проблемите на антонимните отношения в средновековния български език все още чакат своето монографично изследване и речниково отразяване, които да представят антонимията на парадигматично и синтагматично равнище в езика от историческо гледище според свидетелствата на достигналите до нас писмени паметници (Илиева 2009). 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9762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Отделен тип представляват антонимните контексти, изразяващи семантично отношение на изчерпателност, т.е. на ‘пълен обхват на цяла група предмети, действия, състояния, явления, разделени на противоположности. Имат синтактична конструкция ‘от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’/‘от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към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6902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Следват Антонимни контексти за сравнение</a:t>
            </a:r>
            <a:endParaRPr lang="bg-BG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Имат две разновидности: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синтактична конструкция ‘повече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отколкото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със значение на преобладание, и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синтактичната конструкция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‘както X, така Y’,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изразяваща семантично отношение на сравнение, като фиксира еднаква степен на проява на противоположности.</a:t>
            </a: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Пасаж 116а илюстрира сложен антонимен контекст, съдържащ две двойки противопоставяния между антонимизиращи се съществителни в отношение субект – предикат.</a:t>
            </a: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269б е пример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прост антонимен контекст с антонимизиращи се глаголи – единия в нелична причастна форма, другия в спрегната).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2911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220а - сложен адективен антонимен контекст, съдържащ две двойки противопоставяния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отношение субект – предикат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344а - антонимен контекст с противопоставящи се глаголи (пример за опозиционна тройка, при която средният член има двояко противопоставяне – съставити сѧ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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расыпати сѧ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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въставити сѧ).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7679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този слайд можете да видите примери за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антонимни контексти, в които антонимите встъпват в субектно-обектни отношения., С означението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във формулата на синтактичната конструкция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‘</a:t>
            </a:r>
            <a:r>
              <a:rPr lang="it-IT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 R Y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 означава подчинителна връзка.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3451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Семантичните отношения в този тип конструкции се изразяват посредством пояснителни съюзи (бо, понеже). Обръщам ви внимание на последния пример 264б, който илюстрира дистантен антонимен контекст на ниво абзац.</a:t>
            </a:r>
          </a:p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9678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Най-накрая съм привела няколко примера от изследвания текст за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Фигуративно (оксиморонно) съчетаване на логически изключващи се противоположни понятия (антитези), което създава контрастна изразителност на тяхната образност, т.нар. парадокси. 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48494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БИБЛИОГРАФИЯ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Андреева 1983: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Андреева, М. Антонимията при фразеологичните единици в българския и словашкия език // Съпоставително езикознание, 1, 20-25.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Андри</a:t>
            </a:r>
            <a:r>
              <a:rPr lang="de-DE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евска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2003: Андри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евска, Н.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Преводот на грчкото привативно алфа во старите македонски текстови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Скоп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е: Институт за македонски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азик Крсте Мисирков.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Балкански 1979: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Балкански, Т. Явлението енантиосемия в съвременния български език // Български език, 2, 111-119. 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Бояджиев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1986: Бояджиев, Т. Българска лексикология. София: Наука и изкуство.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Ватева 1999: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Ватева, В. Към въпроса за лексикалната антонимия // Годишник на Бургаския свободен университет,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1999, 258-265.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Викторова 1981: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Викторова, К. Към въпроса за антонимията // Български език, 5, 439-443.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Вучкова 1977: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Вучкова, М. Стилистична функция на речниковите антоними. Български език и литература, 1977, 5, 3-8.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Вучкова 1979: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Вучкова, М. Още по въпроса за речниковите антоними // Български език, 1, 62-66.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Георгиев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Русинов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1979: Георгиев, С., Р. Русинов. Учебник по лексикология на българския език. София: Наука и изкуство.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Гочев 1979: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Гочев, Г. К вопросу о сущности энантиосемии // Болгарская руссистика, 4, 35-46.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Гочев 1981: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Гочев, Г. Някои наблюдения върху синтагматичната характеристика на антонимите в българския и руския език // Съпоставително езикознание, 2, 48-57.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Гочев 1989: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Гочев, Г. Антонимите в българския език. София: Народна просвета, 1989.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Даскалова, Добрева 1990: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Даскалова, Д., Е. Добрева. Специфика на антонимните отношения при местоименните думи в съвременния български език // Български език, 2, 121-128.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Динева 1997-1998: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Динева, А. Психолингвистично изследване на смисловите отношения между думи антоними чрез метода на свободната класификация // Български език, 1, 84-93.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Дорошенко 1961: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Дорошенко, Н. И. Въпроси от теория на антонимите в речниковата работа // Български език и литература, 1, 19-25.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Ефимова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2005: Ефимова, В. С. К вопросу о лексическом выражении отрицания в старославянском языке. //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Slavia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74, 2- 3, 251-264.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Зидарова 2002: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Зидарова, В. Моноафиксални антоними в българския и полския език (словообразувателен паралел) // Научни трудове на ПУ П. Хилендарски“, ХL, 1, 361-371.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Зидарова 2004: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Зидарова В. Префиксални модификатори за антонимност в съвременния български език. // Научни трудове на ПУ П. Хилендарски“, ХL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1, 11-18.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Злачева-Кондрашова 1993: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Злачева-Кондрашова, С. Антонимы прилагательных с префиксами пре-, раз-, наи-, сверх-, ультра-, архи-, в системе русского и болгарского языков // Научни трудове на ПУ П. Хилендарски“, ХХХ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1, 219-230.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Илиева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2009: Илиева, Т. Антонимията в старобългарския език (върху материал от старозаветните пророчески книги по ръкопис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.461 от Руската национална библиотека, Санкт Петербург) //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Palaeobulgarica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ХХХ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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4, 60-79.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Илиева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2016: Илиева, Т. Проблеми на лексикографското описание на антонимията в български език от историческо гледище // Благоева, Д., Колковска, С. (ред.) За словото – нови търсения и подходи. Юбилеен сборник в чест на чл.кор. проф. д.ф.н. Емилия Пернишка. София: БАН „Проф. Марин Дринов", 131-142.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Йончева 1972: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Йончева, М. Антонимията в речника на съвременния български език // Студентски изследвания. Т. 1. Велико Търново, 71-77.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Калдиева-Захариева 1985: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Калдиева-Захариева, Ст. Словообразуване и антонимия // Годишник на Софийския университет. Фак. слав. фил. LХХ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V, 3, 261-268.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Колева 1990: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Колева, Ив. к вопросу об антонимообразовании (в русском языке и о переводе антонимических сочетаний (на болгарский язык) //Годишник на Висшия педагогически институт, Х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А, 105-121.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Коспартова 1970: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Коспартова, М. По въпроса за антонимията // Известия на ИБЕ, кн. Х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Х, 371-380.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Коспартова 1974: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Коспартова, М. Речникови антоними в поезията на П.К. Яворов. // Български език, 4, 305-313.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Коспартова 1987: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Коспартова, М. Антонимията като езикова универсалия // Втори международен конгрес по българистика. Доклади. Т. 1. Съвременен български език. София: БАН, 559-561.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Лопина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1988: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Lopina,  V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 prevodenja gr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č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kog alpha privativum i latinskog privativnog in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crkvenoslavenskom jeyiku hrvatke redakcije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//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Leksikografija i leksikologija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Sarajevo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Akademija nauka i umjetnosti Bosne i Hercegovine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165-172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Михайлова 1990: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Михайлова, М. Антонимията в българската ономастика // Български еик, 1, 48-50. 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Молнар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1985: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Molnár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N. The Calques of Greek Origin in the Most Ancient Old Slavic Gospel Texts.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Budapest – Köln – Wien,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Akadémiai Kiadó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Мошински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197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Moszyński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L.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Miejsce partykuly przesz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ą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cej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zdaniu starocerkiewno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slowia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ń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skim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//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Studia Palaeoslovenica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Praha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243-263.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Накова 1991: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Накова, Ив. Явление антонимии в русской и болгарской терминологиях изобразительного искусства // Трудове на Великотърновския университет, 24 (за 1991), кн. 2, 1992, 111-135.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Садник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1967-1983: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Sadnik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 hl. Johannes von Damaskus  Ἔ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κθεσις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ἀ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κριβὴς τῆς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ὀ</a:t>
            </a:r>
            <a:r>
              <a:rPr lang="el-G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ρθοδόξου πίστεως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der Übersetzung des Exarchen Johannes, herausgegeben von Linda Sadnik. B.1, 2, 3. Wiesbaden - Freiburg I. Br. (= Monumenta linguae Slavicae dialecti veteris. Fontes et dissertationes, T. XIV).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Холанди 2009: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Холанди, Р. Антонимни отношения при компаративните фразеологични единици в английския и в българския език // Годишник на Департамента по езиково обучение, ХV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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205-210. 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Чолакова 1957: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Кр. Чолакова Един случай на развитие на противоположни значения в съвременния български език // Езиковедски изследвания в чест на акад. Ст. Младенов, София: БАН, 191-196.</a:t>
            </a:r>
          </a:p>
          <a:p>
            <a:r>
              <a:rPr lang="bg-BG" sz="1200" kern="1200" cap="sm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Шуман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1958: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Schumann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К.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Die griechischen Lehnbildungen und Lehnbedeutungen im Altbulgarischen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(= Osteuropa-Institut an der Freien Universität Berlin, Slavistische Veröffentlichungen, 16). 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Berlin, 13 + 66 p.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7333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доклада си анализирам антонимията в старобългарски език от гледна точка на синтагматиката върху материал от “Богословие” на Йоан Екзарх. Изборът на текст не е случаен.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съчинението си “Извор на знанието” св. Йоан Дамаскин прави опит цялостно да изложи системата на източнохристиянското философско-религиозно световъзприятие, прилагайки за сферата на битието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ристотелевата логика, а за сферата на свръхбитието – антиномизма. Като средство за изграждане на антиномии той широко използва антонимията. На езиково равнище антиномиите се изразяват чрез 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антонимни контексти.</a:t>
            </a:r>
            <a:r>
              <a:rPr lang="it-IT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акар Йоан-Екзарховият превод да обхваща само 48 глави от общо 100 на Догматиката на св. Йоан Дамаскин като подбор от старобългарския преводач, те са достатъчни по обем и разнообразие на съдържанието да се разкрие в пълнота антиномичната система на мислене в светоотеческата литература и нейното пресъздаване в конкретния преводен паметник чрез възможностите на стб. език.</a:t>
            </a: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следващите слайдове в презентацията давам илюстративни примери от изследвания паметник за различни типове синтактични конструкции, в чийто състав влизат антоними.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51460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така, типови синтактични конструкции, в които думата се употребява заедно със своя антоним и непосредствено му се противопоставя, се наричат антонимни. В тях спецификата на значението на антонимите, състояща се в наличие на общи и противоположни семи, се проявява в синтагматиката по своеобразен начин – употребените съвместно антоними влизат в смислови отношения, обусловени от противоположните им семи. </a:t>
            </a:r>
          </a:p>
          <a:p>
            <a:r>
              <a:rPr lang="bg-BG" dirty="0" smtClean="0"/>
              <a:t>Антонимните контексти се разподобяват на: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6076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а) според характера на връзката между участващите в състава им антоними: съединителни, противопоставителни, разделителни, пояснителни, за изчерпване, за сравнение, за превращение и др.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б) според граматическата принадлежност на антонимизиращите се думи: субстантивни, адективни (съответно в атрибутивна или номинативна употреба), местоименни, глаголни, адвербиални, препозиционални;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в) според синтактичната функция на семантичните опоненти: подложни, атрибутивни, сказуемни (с един или различни подлози), обектни, обстоятелствени;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г) според фразовия строеж: прости, които се състоят от едно антонимно противопоставяне (кратко или разширено), и сложни – от две и повече антонимни противопоставяния, на свой ред разподобяващи се на антонимни контексти с: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еднородни или разнородни връзки;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еднородни или разнородни антонимни двойки според граматическата им принадлежност (смесени антонимни контексти);    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еднородни или разнородни антонимни двойки според синтактичната им функция;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д) според линейното разположение на участващите в състава им антоними: контактни (в непосредствена близост) и дистантни (на контекстуално обозримо разстояние един от друг):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е) според текстовия отрязък, който обемат: на ниво изречение (фразови) и на ниво абзац.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5421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Ето някои конкретни примери от ЙоЕБ за различни типове антонимни контексти според характера на връзката. С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отбелязвам обобщено  опонентите, участващи в съответния антонимен контекст. За по-лесна ориентация съм ги подчертала. При повече от една двойка съм направила това с различни линии за всеки отделен чифт.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Първите 3 примера илюстрират субстантивни антонимни контексти, респективно: 90б в обектна функция, 128а в атрибутивна функция, 335а в подложна функция.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 пример - 29а - за антонимен контекст с противопоставящи се глаголи (в лична употреба):.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след него </a:t>
            </a:r>
            <a:r>
              <a:rPr lang="bg-BG" dirty="0" smtClean="0"/>
              <a:t>182а е</a:t>
            </a:r>
            <a:r>
              <a:rPr lang="bg-BG" baseline="0" dirty="0" smtClean="0"/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противопоставящи се прилагателни имена в номинативна употреба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710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Интересното в контекст 351а е, че противопоставянето се реализира освен на лексикално и на синтактично ниво между аблативен р.п. – душоу лишеноу плъти, и социативен д.п. –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плъти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душею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07959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Първият пример на този слайд илюстрира прост субстантивен антонимен контекст в подложна функция, </a:t>
            </a:r>
          </a:p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вторият - антонимен контекст с противопоставящи се глагол в лична употреба и отглаголно прилагателно от същата основа с отрицание – нелична форма, а третият - сложен антонимен контекст, съдържащ две двойки противопоставяния между антонимизиращи се прилагателни имена  в атрибутивна употреба.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1987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този слайд на първо място е приведен субстантивен антонимен контекст в обектна функция. </a:t>
            </a:r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 адективен, с противопоставящи </a:t>
            </a:r>
            <a:r>
              <a:rPr lang="bg-BG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 глаголи. </a:t>
            </a:r>
            <a:r>
              <a:rPr lang="bg-BG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Третият риер е с антонимизиращи се предлози.</a:t>
            </a:r>
            <a:endParaRPr lang="bg-BG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1364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Трети тип представляват антонимните контексти със значение ‚взаимно изключване на противоположности‘. За тях е характерна синтактична конструкция ‘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или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’.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Семантичните връзки в този тип конструкции се изразяват посредством разделителни съюзи или, или...или, любо...любо, овъ...овъ и др., изразяващи дизюнктивно отношение на взаимно изключване в един и същ момент или в различни интервали от време. Както е известно, съществуват два вида дизюнктивни релации – силни и слаби. При силното противопоставяне основното инвариантно значение е ‘съпоставяне на взаимоизключващи се противоположности’. Предполага се осъществяване само на една противоположност (вж. пример 25б). При слабото противопоставяне се реализира инвариантен смисъл на ‘неопределеност в проявата на противоположностите’. Чрез него може да се предаде и отношение на съединение (118а). 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Първият пример, който виждате на слайда, илюстрира прост антонимен контекст с противополагащи се адективирани минали страдателни причастия в предикативна употреба).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118а представлява прост антонимен контекст с противопоставящи се глаголи изграден от един и същ елемент, употребен съответно с и без негация.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314а - субстантивен, с антоними в обектна функция.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185а. - Адективен с противополагащи се прилагателни в предикативна употреба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Последният пример (143а) илюстрира възможността посредством съотносителна съюзна връзка да се изрази ‘посменност в многократно редуване на противоположности’.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9DA65-D616-4B68-AC08-DB2DE0D56ECE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068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409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951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6882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07484" y="2130426"/>
            <a:ext cx="9751483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607484" y="3886200"/>
            <a:ext cx="9751483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3A01D4-02F9-466F-9022-27FA47E5E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A65AC-DA41-4751-94B2-FB5E7CD98C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68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544F4-78A6-4FC4-B33B-D61D206C10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3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7484" y="1600201"/>
            <a:ext cx="538268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3367" y="1600201"/>
            <a:ext cx="53826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8EC3B-CF3C-449E-B105-D39FAD1991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89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1AAC2-2F03-4117-A2B3-813DB43519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04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15831-75C6-4B2D-98A9-14339438B5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95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B1489-7809-4970-9A9A-EB04A3F175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3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7A109-D562-4446-AF05-E1AFF4848E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71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5821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26D64-1107-4F9A-8F0A-897C81D894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36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712379-7EC6-40C6-9A8F-D89D9C11D6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570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4967" y="274639"/>
            <a:ext cx="274108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7484" y="274639"/>
            <a:ext cx="802428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B1AD3-8877-4F90-962A-2B77835AD5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85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4143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05162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491296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0134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3871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677705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5496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60371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04656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40923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277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66521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174196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62333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18479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001401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76164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085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9545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897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970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280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283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0599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8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2033" y="136526"/>
            <a:ext cx="11821584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18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607485" y="274638"/>
            <a:ext cx="109685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607485" y="1600201"/>
            <a:ext cx="1096856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5BD8C48-532E-4694-B584-E4F3941363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8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69CFBA8-13D5-40D2-9E47-3088D3EA6873}" type="datetimeFigureOut">
              <a:rPr lang="bg-BG" smtClean="0"/>
              <a:t>23.5.2017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8DAD4FE-8184-45C9-A79D-B0F25213F66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6025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Наблюдения върху антонимията в старобългарски език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bg-BG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материал от </a:t>
            </a:r>
            <a:r>
              <a:rPr lang="it-IT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Богословие</a:t>
            </a:r>
            <a:r>
              <a:rPr lang="it-IT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Йоан Екзарх)</a:t>
            </a:r>
            <a:r>
              <a:rPr lang="bg-BG" sz="4000" dirty="0" smtClean="0"/>
              <a:t/>
            </a:r>
            <a:br>
              <a:rPr lang="bg-BG" sz="4000" dirty="0" smtClean="0"/>
            </a:br>
            <a:endParaRPr lang="bg-BG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b="1" dirty="0"/>
              <a:t>Татяна Илиева</a:t>
            </a:r>
            <a:endParaRPr lang="bg-BG" dirty="0"/>
          </a:p>
          <a:p>
            <a:r>
              <a:rPr lang="bg-BG" dirty="0"/>
              <a:t>Кирило-Методиевски научен център – БАН</a:t>
            </a:r>
          </a:p>
        </p:txBody>
      </p:sp>
    </p:spTree>
    <p:extLst>
      <p:ext uri="{BB962C8B-B14F-4D97-AF65-F5344CB8AC3E}">
        <p14:creationId xmlns:p14="http://schemas.microsoft.com/office/powerpoint/2010/main" val="83259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/>
              <a:t>Антонимни контексти със значение ‚взаимно изключване на противоположности‘. </a:t>
            </a:r>
            <a:endParaRPr lang="bg-B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bg-BG" dirty="0" smtClean="0"/>
              <a:t>Синтактична </a:t>
            </a:r>
            <a:r>
              <a:rPr lang="bg-BG" dirty="0"/>
              <a:t>конструкция ‘</a:t>
            </a:r>
            <a:r>
              <a:rPr lang="it-IT" dirty="0"/>
              <a:t>X</a:t>
            </a:r>
            <a:r>
              <a:rPr lang="bg-BG" dirty="0"/>
              <a:t> или </a:t>
            </a:r>
            <a:r>
              <a:rPr lang="it-IT" dirty="0"/>
              <a:t>Y</a:t>
            </a:r>
            <a:r>
              <a:rPr lang="bg-BG" dirty="0" smtClean="0"/>
              <a:t>’</a:t>
            </a:r>
          </a:p>
          <a:p>
            <a:pPr marL="0" indent="0">
              <a:buNone/>
            </a:pPr>
            <a:r>
              <a:rPr lang="bg-BG" dirty="0" smtClean="0"/>
              <a:t>Свързващи съюзи: </a:t>
            </a:r>
            <a:r>
              <a:rPr lang="bg-BG" dirty="0" smtClean="0">
                <a:latin typeface="CyrillicaOchrid10U" panose="020B0604020202020204" pitchFamily="34" charset="0"/>
              </a:rPr>
              <a:t>или, </a:t>
            </a:r>
            <a:r>
              <a:rPr lang="bg-BG" dirty="0">
                <a:latin typeface="CyrillicaOchrid10U" panose="020B0604020202020204" pitchFamily="34" charset="0"/>
              </a:rPr>
              <a:t>или...или, любо...любо, овъ...овъ </a:t>
            </a:r>
            <a:r>
              <a:rPr lang="bg-BG" dirty="0"/>
              <a:t>и др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Все соущьство </a:t>
            </a:r>
            <a:r>
              <a:rPr lang="bg-BG" i="1" dirty="0">
                <a:latin typeface="CyrillicaOchrid10U" panose="020B0604020202020204" pitchFamily="34" charset="0"/>
              </a:rPr>
              <a:t>или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зъдано</a:t>
            </a:r>
            <a:r>
              <a:rPr lang="bg-BG" dirty="0">
                <a:latin typeface="CyrillicaOchrid10U" panose="020B0604020202020204" pitchFamily="34" charset="0"/>
              </a:rPr>
              <a:t> есть </a:t>
            </a:r>
            <a:r>
              <a:rPr lang="bg-BG" i="1" dirty="0">
                <a:latin typeface="CyrillicaOchrid10U" panose="020B0604020202020204" pitchFamily="34" charset="0"/>
              </a:rPr>
              <a:t>или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нездано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25б </a:t>
            </a:r>
            <a:endParaRPr lang="bg-BG" dirty="0" smtClean="0"/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Въ насъ бо есть </a:t>
            </a:r>
            <a:r>
              <a:rPr lang="bg-BG" i="1" dirty="0">
                <a:latin typeface="CyrillicaOchrid10U" panose="020B0604020202020204" pitchFamily="34" charset="0"/>
              </a:rPr>
              <a:t>любо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приѩти</a:t>
            </a:r>
            <a:r>
              <a:rPr lang="bg-BG" dirty="0">
                <a:latin typeface="CyrillicaOchrid10U" panose="020B0604020202020204" pitchFamily="34" charset="0"/>
              </a:rPr>
              <a:t> въложение, </a:t>
            </a:r>
            <a:r>
              <a:rPr lang="bg-BG" i="1" dirty="0">
                <a:latin typeface="CyrillicaOchrid10U" panose="020B0604020202020204" pitchFamily="34" charset="0"/>
              </a:rPr>
              <a:t>любо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не приѩти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118а </a:t>
            </a:r>
            <a:endParaRPr lang="bg-BG" dirty="0" smtClean="0"/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Ѿ ѥдиного съгрѣза сътворити </a:t>
            </a:r>
            <a:r>
              <a:rPr lang="bg-BG" i="1" dirty="0">
                <a:latin typeface="CyrillicaOchrid10U" panose="020B0604020202020204" pitchFamily="34" charset="0"/>
              </a:rPr>
              <a:t>ѡвъ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на чьсть</a:t>
            </a:r>
            <a:r>
              <a:rPr lang="bg-BG" dirty="0">
                <a:latin typeface="CyrillicaOchrid10U" panose="020B0604020202020204" pitchFamily="34" charset="0"/>
              </a:rPr>
              <a:t> оудъ, </a:t>
            </a:r>
            <a:r>
              <a:rPr lang="bg-BG" i="1" dirty="0">
                <a:latin typeface="CyrillicaOchrid10U" panose="020B0604020202020204" pitchFamily="34" charset="0"/>
              </a:rPr>
              <a:t>ѡвъ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на бещьствье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314а </a:t>
            </a:r>
            <a:endParaRPr lang="bg-BG" dirty="0" smtClean="0"/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Сладостии </a:t>
            </a:r>
            <a:r>
              <a:rPr lang="bg-BG" i="1" dirty="0">
                <a:latin typeface="CyrillicaOchrid10U" panose="020B0604020202020204" pitchFamily="34" charset="0"/>
              </a:rPr>
              <a:t>овы</a:t>
            </a:r>
            <a:r>
              <a:rPr lang="bg-BG" dirty="0">
                <a:latin typeface="CyrillicaOchrid10U" panose="020B0604020202020204" pitchFamily="34" charset="0"/>
              </a:rPr>
              <a:t> соуть </a:t>
            </a:r>
            <a:r>
              <a:rPr lang="bg-BG" u="sng" dirty="0">
                <a:latin typeface="CyrillicaOchrid10U" panose="020B0604020202020204" pitchFamily="34" charset="0"/>
              </a:rPr>
              <a:t>дшьныꙗ</a:t>
            </a:r>
            <a:r>
              <a:rPr lang="bg-BG" dirty="0">
                <a:latin typeface="CyrillicaOchrid10U" panose="020B0604020202020204" pitchFamily="34" charset="0"/>
              </a:rPr>
              <a:t>, а </a:t>
            </a:r>
            <a:r>
              <a:rPr lang="bg-BG" i="1" dirty="0">
                <a:latin typeface="CyrillicaOchrid10U" panose="020B0604020202020204" pitchFamily="34" charset="0"/>
              </a:rPr>
              <a:t>дроугыꙗ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плътьныꙗ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 smtClean="0"/>
              <a:t>185а</a:t>
            </a:r>
          </a:p>
          <a:p>
            <a:pPr marL="0" indent="0">
              <a:buNone/>
            </a:pPr>
            <a:r>
              <a:rPr lang="bg-BG" dirty="0">
                <a:sym typeface="Symbol" panose="05050102010706020507" pitchFamily="18" charset="2"/>
              </a:rPr>
              <a:t></a:t>
            </a:r>
            <a:r>
              <a:rPr lang="bg-BG" dirty="0">
                <a:latin typeface="CyrillicaOchrid10U" panose="020B0604020202020204" pitchFamily="34" charset="0"/>
              </a:rPr>
              <a:t>Звѣзда</a:t>
            </a:r>
            <a:r>
              <a:rPr lang="bg-BG" dirty="0"/>
              <a:t>, бел. Т.И.</a:t>
            </a:r>
            <a:r>
              <a:rPr lang="bg-BG" dirty="0">
                <a:sym typeface="Symbol" panose="05050102010706020507" pitchFamily="18" charset="2"/>
              </a:rPr>
              <a:t></a:t>
            </a:r>
            <a:r>
              <a:rPr lang="bg-BG" dirty="0"/>
              <a:t> </a:t>
            </a:r>
            <a:r>
              <a:rPr lang="bg-BG" i="1" dirty="0">
                <a:latin typeface="CyrillicaOchrid10U" panose="020B0604020202020204" pitchFamily="34" charset="0"/>
              </a:rPr>
              <a:t>овъгда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съкрываше сꙗ</a:t>
            </a:r>
            <a:r>
              <a:rPr lang="bg-BG" dirty="0">
                <a:latin typeface="CyrillicaOchrid10U" panose="020B0604020202020204" pitchFamily="34" charset="0"/>
              </a:rPr>
              <a:t>, </a:t>
            </a:r>
            <a:r>
              <a:rPr lang="bg-BG" i="1" dirty="0">
                <a:latin typeface="CyrillicaOchrid10U" panose="020B0604020202020204" pitchFamily="34" charset="0"/>
              </a:rPr>
              <a:t>овъгда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ѩвлꙗаше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143а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695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Антонимни контексти, изразяващи семантично отношение на </a:t>
            </a:r>
            <a:r>
              <a:rPr lang="bg-BG" dirty="0" smtClean="0"/>
              <a:t>изчерпателност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‘от </a:t>
            </a:r>
            <a:r>
              <a:rPr lang="it-IT" dirty="0"/>
              <a:t>X</a:t>
            </a:r>
            <a:r>
              <a:rPr lang="bg-BG" dirty="0"/>
              <a:t> до </a:t>
            </a:r>
            <a:r>
              <a:rPr lang="it-IT" dirty="0"/>
              <a:t>Y</a:t>
            </a:r>
            <a:r>
              <a:rPr lang="bg-BG" dirty="0"/>
              <a:t>’/‘от </a:t>
            </a:r>
            <a:r>
              <a:rPr lang="it-IT" dirty="0"/>
              <a:t>X</a:t>
            </a:r>
            <a:r>
              <a:rPr lang="bg-BG" dirty="0"/>
              <a:t> към </a:t>
            </a:r>
            <a:r>
              <a:rPr lang="it-IT" dirty="0"/>
              <a:t>Y</a:t>
            </a:r>
            <a:r>
              <a:rPr lang="bg-BG" dirty="0"/>
              <a:t>’</a:t>
            </a:r>
          </a:p>
          <a:p>
            <a:pPr marL="0" indent="0">
              <a:buNone/>
            </a:pPr>
            <a:r>
              <a:rPr lang="bg-BG" i="1" dirty="0">
                <a:latin typeface="CyrillicaOchrid10U" panose="020B0604020202020204" pitchFamily="34" charset="0"/>
              </a:rPr>
              <a:t>Отъ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полунощия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на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полудьне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143б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Ꙗкоже млънии изидеть </a:t>
            </a:r>
            <a:r>
              <a:rPr lang="bg-BG" i="1" dirty="0">
                <a:latin typeface="CyrillicaOchrid10U" panose="020B0604020202020204" pitchFamily="34" charset="0"/>
              </a:rPr>
              <a:t>ѿ </a:t>
            </a:r>
            <a:r>
              <a:rPr lang="bg-BG" u="sng" dirty="0">
                <a:latin typeface="CyrillicaOchrid10U" panose="020B0604020202020204" pitchFamily="34" charset="0"/>
              </a:rPr>
              <a:t>въстока</a:t>
            </a:r>
            <a:r>
              <a:rPr lang="bg-BG" dirty="0">
                <a:latin typeface="CyrillicaOchrid10U" panose="020B0604020202020204" pitchFamily="34" charset="0"/>
              </a:rPr>
              <a:t> и достигнеть </a:t>
            </a:r>
            <a:r>
              <a:rPr lang="bg-BG" i="1" dirty="0">
                <a:latin typeface="CyrillicaOchrid10U" panose="020B0604020202020204" pitchFamily="34" charset="0"/>
              </a:rPr>
              <a:t>до </a:t>
            </a:r>
            <a:r>
              <a:rPr lang="bg-BG" u="sng" dirty="0">
                <a:latin typeface="CyrillicaOchrid10U" panose="020B0604020202020204" pitchFamily="34" charset="0"/>
              </a:rPr>
              <a:t>запада</a:t>
            </a:r>
            <a:r>
              <a:rPr lang="bg-BG" dirty="0">
                <a:latin typeface="CyrillicaOchrid10U" panose="020B0604020202020204" pitchFamily="34" charset="0"/>
              </a:rPr>
              <a:t>, такоже боудеть приходъ сна члча </a:t>
            </a:r>
            <a:r>
              <a:rPr lang="bg-BG" dirty="0"/>
              <a:t>259а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66672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Антонимни контексти за сравнение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‘повече </a:t>
            </a:r>
            <a:r>
              <a:rPr lang="it-IT" dirty="0"/>
              <a:t>X</a:t>
            </a:r>
            <a:r>
              <a:rPr lang="bg-BG" dirty="0"/>
              <a:t>, отколкото </a:t>
            </a:r>
            <a:r>
              <a:rPr lang="it-IT" dirty="0"/>
              <a:t>Y</a:t>
            </a:r>
            <a:r>
              <a:rPr lang="bg-BG" dirty="0"/>
              <a:t>’ 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неженьство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женьства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чьстьнѣѥ </a:t>
            </a:r>
            <a:r>
              <a:rPr lang="bg-BG" dirty="0"/>
              <a:t>335б. 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Съшьствие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паче</a:t>
            </a:r>
            <a:r>
              <a:rPr lang="bg-BG" dirty="0">
                <a:latin typeface="CyrillicaOchrid10U" panose="020B0604020202020204" pitchFamily="34" charset="0"/>
              </a:rPr>
              <a:t> ꙗвлꙗеть, </a:t>
            </a:r>
            <a:r>
              <a:rPr lang="bg-BG" i="1" dirty="0">
                <a:latin typeface="CyrillicaOchrid10U" panose="020B0604020202020204" pitchFamily="34" charset="0"/>
              </a:rPr>
              <a:t>а не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соущьство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132а </a:t>
            </a:r>
            <a:endParaRPr lang="bg-B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Синтактична конструкция</a:t>
            </a:r>
            <a:r>
              <a:rPr lang="it-IT" i="1" dirty="0"/>
              <a:t> ‘както X, така Y’ </a:t>
            </a:r>
            <a:endParaRPr lang="bg-BG" i="1" dirty="0" smtClean="0"/>
          </a:p>
          <a:p>
            <a:pPr marL="0" indent="0">
              <a:buNone/>
            </a:pPr>
            <a:r>
              <a:rPr lang="it-IT" u="sng" dirty="0">
                <a:latin typeface="CyrillicaOchrid10U" panose="020B0604020202020204" pitchFamily="34" charset="0"/>
              </a:rPr>
              <a:t>Благость</a:t>
            </a:r>
            <a:r>
              <a:rPr lang="it-IT" dirty="0">
                <a:latin typeface="CyrillicaOchrid10U" panose="020B0604020202020204" pitchFamily="34" charset="0"/>
              </a:rPr>
              <a:t> </a:t>
            </a:r>
            <a:r>
              <a:rPr lang="it-IT" u="dbl" dirty="0">
                <a:latin typeface="CyrillicaOchrid10U" panose="020B0604020202020204" pitchFamily="34" charset="0"/>
              </a:rPr>
              <a:t>свѣтъ</a:t>
            </a:r>
            <a:r>
              <a:rPr lang="it-IT" dirty="0">
                <a:latin typeface="CyrillicaOchrid10U" panose="020B0604020202020204" pitchFamily="34" charset="0"/>
              </a:rPr>
              <a:t> есть разоумьнъ </a:t>
            </a:r>
            <a:r>
              <a:rPr lang="it-IT" i="1" dirty="0">
                <a:latin typeface="CyrillicaOchrid10U" panose="020B0604020202020204" pitchFamily="34" charset="0"/>
              </a:rPr>
              <a:t>такоже</a:t>
            </a:r>
            <a:r>
              <a:rPr lang="it-IT" dirty="0">
                <a:latin typeface="CyrillicaOchrid10U" panose="020B0604020202020204" pitchFamily="34" charset="0"/>
              </a:rPr>
              <a:t> и </a:t>
            </a:r>
            <a:r>
              <a:rPr lang="it-IT" u="sng" dirty="0">
                <a:latin typeface="CyrillicaOchrid10U" panose="020B0604020202020204" pitchFamily="34" charset="0"/>
              </a:rPr>
              <a:t>зъло</a:t>
            </a:r>
            <a:r>
              <a:rPr lang="it-IT" dirty="0">
                <a:latin typeface="CyrillicaOchrid10U" panose="020B0604020202020204" pitchFamily="34" charset="0"/>
              </a:rPr>
              <a:t> </a:t>
            </a:r>
            <a:r>
              <a:rPr lang="it-IT" u="dbl" dirty="0">
                <a:latin typeface="CyrillicaOchrid10U" panose="020B0604020202020204" pitchFamily="34" charset="0"/>
              </a:rPr>
              <a:t>тьма</a:t>
            </a:r>
            <a:r>
              <a:rPr lang="it-IT" dirty="0">
                <a:latin typeface="CyrillicaOchrid10U" panose="020B0604020202020204" pitchFamily="34" charset="0"/>
              </a:rPr>
              <a:t> есть разоумьнаꙗ </a:t>
            </a:r>
            <a:r>
              <a:rPr lang="it-IT" dirty="0"/>
              <a:t>116а </a:t>
            </a:r>
            <a:endParaRPr lang="bg-BG" dirty="0" smtClean="0"/>
          </a:p>
          <a:p>
            <a:pPr marL="0" indent="0">
              <a:buNone/>
            </a:pPr>
            <a:r>
              <a:rPr lang="bg-BG" i="1" dirty="0" smtClean="0">
                <a:latin typeface="CyrillicaOchrid10U" panose="020B0604020202020204" pitchFamily="34" charset="0"/>
              </a:rPr>
              <a:t>Ꙗкоже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dirty="0">
                <a:latin typeface="CyrillicaOchrid10U" panose="020B0604020202020204" pitchFamily="34" charset="0"/>
              </a:rPr>
              <a:t>си плъть </a:t>
            </a:r>
            <a:r>
              <a:rPr lang="bg-BG" u="sng" dirty="0">
                <a:latin typeface="CyrillicaOchrid10U" panose="020B0604020202020204" pitchFamily="34" charset="0"/>
              </a:rPr>
              <a:t>въшьдъшиѧ</a:t>
            </a:r>
            <a:r>
              <a:rPr lang="bg-BG" dirty="0">
                <a:latin typeface="CyrillicaOchrid10U" panose="020B0604020202020204" pitchFamily="34" charset="0"/>
              </a:rPr>
              <a:t> на нбса съ небсъ </a:t>
            </a:r>
            <a:r>
              <a:rPr lang="bg-BG" u="sng" dirty="0">
                <a:latin typeface="CyrillicaOchrid10U" panose="020B0604020202020204" pitchFamily="34" charset="0"/>
              </a:rPr>
              <a:t>съходить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269б </a:t>
            </a:r>
            <a:endParaRPr lang="bg-BG" dirty="0" smtClean="0"/>
          </a:p>
          <a:p>
            <a:pPr marL="0" indent="0">
              <a:buNone/>
            </a:pPr>
            <a:r>
              <a:rPr lang="bg-BG" i="1" dirty="0">
                <a:latin typeface="CyrillicaOchrid10U" panose="020B0604020202020204" pitchFamily="34" charset="0"/>
              </a:rPr>
              <a:t>Н</a:t>
            </a:r>
            <a:r>
              <a:rPr lang="bg-BG" dirty="0">
                <a:latin typeface="CyrillicaOchrid10U" panose="020B0604020202020204" pitchFamily="34" charset="0"/>
              </a:rPr>
              <a:t>е бо есть</a:t>
            </a:r>
            <a:r>
              <a:rPr lang="bg-BG" i="1" dirty="0">
                <a:latin typeface="CyrillicaOchrid10U" panose="020B0604020202020204" pitchFamily="34" charset="0"/>
              </a:rPr>
              <a:t> ино</a:t>
            </a:r>
            <a:r>
              <a:rPr lang="bg-BG" dirty="0">
                <a:latin typeface="CyrillicaOchrid10U" panose="020B0604020202020204" pitchFamily="34" charset="0"/>
              </a:rPr>
              <a:t> ничтоже </a:t>
            </a:r>
            <a:r>
              <a:rPr lang="bg-BG" u="sng" dirty="0">
                <a:latin typeface="CyrillicaOchrid10U" panose="020B0604020202020204" pitchFamily="34" charset="0"/>
              </a:rPr>
              <a:t>зло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развѣ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добра</a:t>
            </a:r>
            <a:r>
              <a:rPr lang="bg-BG" dirty="0">
                <a:latin typeface="CyrillicaOchrid10U" panose="020B0604020202020204" pitchFamily="34" charset="0"/>
              </a:rPr>
              <a:t> лишенье </a:t>
            </a:r>
            <a:r>
              <a:rPr lang="bg-BG" dirty="0"/>
              <a:t>115б.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5486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Антонимни контексти,</a:t>
            </a:r>
            <a:r>
              <a:rPr lang="it-IT" b="1" i="1" dirty="0"/>
              <a:t> </a:t>
            </a:r>
            <a:r>
              <a:rPr lang="it-IT" dirty="0"/>
              <a:t>изразяващи отношение на превращение, преминаване от една противоположност в </a:t>
            </a:r>
            <a:r>
              <a:rPr lang="it-IT" dirty="0" smtClean="0"/>
              <a:t>друга</a:t>
            </a:r>
            <a:endParaRPr lang="bg-B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</a:t>
            </a:r>
            <a:r>
              <a:rPr lang="bg-BG" i="1" dirty="0"/>
              <a:t>‘от X в Y’/ ‘бидейки X, става Y’</a:t>
            </a:r>
            <a:r>
              <a:rPr lang="bg-BG" dirty="0"/>
              <a:t>:</a:t>
            </a:r>
          </a:p>
          <a:p>
            <a:pPr marL="0" indent="0">
              <a:buNone/>
            </a:pPr>
            <a:r>
              <a:rPr lang="bg-BG" dirty="0" smtClean="0">
                <a:latin typeface="CyrillicaOchrid10U" panose="020B0604020202020204" pitchFamily="34" charset="0"/>
              </a:rPr>
              <a:t>Възврати </a:t>
            </a:r>
            <a:r>
              <a:rPr lang="bg-BG" dirty="0">
                <a:latin typeface="CyrillicaOchrid10U" panose="020B0604020202020204" pitchFamily="34" charset="0"/>
              </a:rPr>
              <a:t>ся </a:t>
            </a:r>
            <a:r>
              <a:rPr lang="bg-BG" i="1" dirty="0">
                <a:latin typeface="CyrillicaOchrid10U" panose="020B0604020202020204" pitchFamily="34" charset="0"/>
              </a:rPr>
              <a:t>ѿ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небытьꙗ</a:t>
            </a:r>
            <a:r>
              <a:rPr lang="bg-BG" dirty="0">
                <a:latin typeface="CyrillicaOchrid10U" panose="020B0604020202020204" pitchFamily="34" charset="0"/>
              </a:rPr>
              <a:t> оць </a:t>
            </a:r>
            <a:r>
              <a:rPr lang="bg-BG" i="1" dirty="0">
                <a:latin typeface="CyrillicaOchrid10U" panose="020B0604020202020204" pitchFamily="34" charset="0"/>
              </a:rPr>
              <a:t>въ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бытиѥ</a:t>
            </a:r>
            <a:r>
              <a:rPr lang="bg-BG" dirty="0">
                <a:latin typeface="CyrillicaOchrid10U" panose="020B0604020202020204" pitchFamily="34" charset="0"/>
              </a:rPr>
              <a:t> оцю </a:t>
            </a:r>
            <a:r>
              <a:rPr lang="bg-BG" dirty="0" smtClean="0"/>
              <a:t>53б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И </a:t>
            </a:r>
            <a:r>
              <a:rPr lang="bg-BG" u="sng" dirty="0">
                <a:latin typeface="CyrillicaOchrid10U" panose="020B0604020202020204" pitchFamily="34" charset="0"/>
              </a:rPr>
              <a:t>страстьнъ</a:t>
            </a:r>
            <a:r>
              <a:rPr lang="bg-BG" dirty="0">
                <a:latin typeface="CyrillicaOchrid10U" panose="020B0604020202020204" pitchFamily="34" charset="0"/>
              </a:rPr>
              <a:t> бы</a:t>
            </a:r>
            <a:r>
              <a:rPr lang="it-IT" dirty="0">
                <a:latin typeface="CyrillicaOchrid10U" panose="020B0604020202020204" pitchFamily="34" charset="0"/>
                <a:sym typeface="Symbol" panose="05050102010706020507" pitchFamily="18" charset="2"/>
              </a:rPr>
              <a:t></a:t>
            </a:r>
            <a:r>
              <a:rPr lang="bg-BG" dirty="0">
                <a:latin typeface="CyrillicaOchrid10U" panose="020B0604020202020204" pitchFamily="34" charset="0"/>
              </a:rPr>
              <a:t>с</a:t>
            </a:r>
            <a:r>
              <a:rPr lang="it-IT" dirty="0">
                <a:latin typeface="CyrillicaOchrid10U" panose="020B0604020202020204" pitchFamily="34" charset="0"/>
                <a:sym typeface="Symbol" panose="05050102010706020507" pitchFamily="18" charset="2"/>
              </a:rPr>
              <a:t></a:t>
            </a:r>
            <a:r>
              <a:rPr lang="it-IT" dirty="0">
                <a:latin typeface="CyrillicaOchrid10U" panose="020B0604020202020204" pitchFamily="34" charset="0"/>
              </a:rPr>
              <a:t> </a:t>
            </a:r>
            <a:r>
              <a:rPr lang="bg-BG" u="dbl" dirty="0">
                <a:latin typeface="CyrillicaOchrid10U" panose="020B0604020202020204" pitchFamily="34" charset="0"/>
              </a:rPr>
              <a:t>бестрастьнъ</a:t>
            </a:r>
            <a:r>
              <a:rPr lang="bg-BG" dirty="0">
                <a:latin typeface="CyrillicaOchrid10U" panose="020B0604020202020204" pitchFamily="34" charset="0"/>
              </a:rPr>
              <a:t> бывъ </a:t>
            </a:r>
            <a:r>
              <a:rPr lang="bg-BG" u="dbl" dirty="0">
                <a:latin typeface="CyrillicaOchrid10U" panose="020B0604020202020204" pitchFamily="34" charset="0"/>
              </a:rPr>
              <a:t>съмрьтьнъ</a:t>
            </a:r>
            <a:r>
              <a:rPr lang="bg-BG" dirty="0">
                <a:latin typeface="CyrillicaOchrid10U" panose="020B0604020202020204" pitchFamily="34" charset="0"/>
              </a:rPr>
              <a:t> бывъ </a:t>
            </a:r>
            <a:r>
              <a:rPr lang="bg-BG" u="dbl" dirty="0">
                <a:latin typeface="CyrillicaOchrid10U" panose="020B0604020202020204" pitchFamily="34" charset="0"/>
              </a:rPr>
              <a:t>бесъмрьтьныи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220а </a:t>
            </a:r>
            <a:endParaRPr lang="bg-BG" dirty="0" smtClean="0"/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Отъ прьсти земьныя </a:t>
            </a:r>
            <a:r>
              <a:rPr lang="bg-BG" u="sng" dirty="0">
                <a:latin typeface="CyrillicaOchrid10U" panose="020B0604020202020204" pitchFamily="34" charset="0"/>
              </a:rPr>
              <a:t>сѥ съставивъ</a:t>
            </a:r>
            <a:r>
              <a:rPr lang="bg-BG" dirty="0">
                <a:latin typeface="CyrillicaOchrid10U" panose="020B0604020202020204" pitchFamily="34" charset="0"/>
              </a:rPr>
              <a:t> пакы </a:t>
            </a:r>
            <a:r>
              <a:rPr lang="bg-BG" u="sng" dirty="0">
                <a:latin typeface="CyrillicaOchrid10U" panose="020B0604020202020204" pitchFamily="34" charset="0"/>
              </a:rPr>
              <a:t>расыпавъше ся</a:t>
            </a:r>
            <a:r>
              <a:rPr lang="bg-BG" dirty="0">
                <a:latin typeface="CyrillicaOchrid10U" panose="020B0604020202020204" pitchFamily="34" charset="0"/>
              </a:rPr>
              <a:t> и обращьше въ землю ѿ неѩже възѧти по творьчоу отъвѣтоу пакы </a:t>
            </a:r>
            <a:r>
              <a:rPr lang="bg-BG" u="sng" dirty="0">
                <a:latin typeface="CyrillicaOchrid10U" panose="020B0604020202020204" pitchFamily="34" charset="0"/>
              </a:rPr>
              <a:t>въставити сꙗ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344а 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6583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Антонимни контексти, в които антонимите встъпват в субектно-обектни отношения. </a:t>
            </a:r>
            <a:endParaRPr lang="bg-B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bg-BG" dirty="0" smtClean="0"/>
              <a:t>Синтактична </a:t>
            </a:r>
            <a:r>
              <a:rPr lang="bg-BG" dirty="0"/>
              <a:t>конструкция</a:t>
            </a:r>
            <a:r>
              <a:rPr lang="bg-BG" i="1" dirty="0"/>
              <a:t> ‘</a:t>
            </a:r>
            <a:r>
              <a:rPr lang="it-IT" i="1" dirty="0"/>
              <a:t>X R Y</a:t>
            </a:r>
            <a:r>
              <a:rPr lang="bg-BG" i="1" dirty="0"/>
              <a:t>’</a:t>
            </a:r>
            <a:r>
              <a:rPr lang="bg-BG" dirty="0"/>
              <a:t>, където с </a:t>
            </a:r>
            <a:r>
              <a:rPr lang="it-IT" dirty="0"/>
              <a:t>R</a:t>
            </a:r>
            <a:r>
              <a:rPr lang="bg-BG" dirty="0"/>
              <a:t> се означава подчинителна връзка: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Тако бо оубо сътребить сꙗ въ </a:t>
            </a:r>
            <a:r>
              <a:rPr lang="bg-BG" u="sng" dirty="0">
                <a:latin typeface="CyrillicaOchrid10U" panose="020B0604020202020204" pitchFamily="34" charset="0"/>
              </a:rPr>
              <a:t>охоудѣниѥ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величьство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44б. </a:t>
            </a:r>
          </a:p>
          <a:p>
            <a:pPr marL="0" indent="0">
              <a:buNone/>
            </a:pPr>
            <a:r>
              <a:rPr lang="bg-BG" u="sng" dirty="0" smtClean="0">
                <a:latin typeface="CyrillicaOchrid10U" panose="020B0604020202020204" pitchFamily="34" charset="0"/>
              </a:rPr>
              <a:t>Съложениѥ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dirty="0">
                <a:latin typeface="CyrillicaOchrid10U" panose="020B0604020202020204" pitchFamily="34" charset="0"/>
              </a:rPr>
              <a:t>бо ѥсть начало </a:t>
            </a:r>
            <a:r>
              <a:rPr lang="bg-BG" u="sng" dirty="0">
                <a:latin typeface="CyrillicaOchrid10U" panose="020B0604020202020204" pitchFamily="34" charset="0"/>
              </a:rPr>
              <a:t>растоуплению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75б. 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Видима</a:t>
            </a:r>
            <a:r>
              <a:rPr lang="bg-BG" dirty="0">
                <a:latin typeface="CyrillicaOchrid10U" panose="020B0604020202020204" pitchFamily="34" charset="0"/>
              </a:rPr>
              <a:t> прикладения </a:t>
            </a:r>
            <a:r>
              <a:rPr lang="bg-BG" u="sng" dirty="0">
                <a:latin typeface="CyrillicaOchrid10U" panose="020B0604020202020204" pitchFamily="34" charset="0"/>
              </a:rPr>
              <a:t>разоумьныихъ</a:t>
            </a:r>
            <a:r>
              <a:rPr lang="bg-BG" dirty="0">
                <a:latin typeface="CyrillicaOchrid10U" panose="020B0604020202020204" pitchFamily="34" charset="0"/>
              </a:rPr>
              <a:t> соуть </a:t>
            </a:r>
            <a:r>
              <a:rPr lang="bg-BG" dirty="0"/>
              <a:t>243б.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Трѣбѣ есть вѣдѣти ꙗко </a:t>
            </a:r>
            <a:r>
              <a:rPr lang="bg-BG" u="sng" dirty="0">
                <a:latin typeface="CyrillicaOchrid10U" panose="020B0604020202020204" pitchFamily="34" charset="0"/>
              </a:rPr>
              <a:t>словесьноѥ</a:t>
            </a:r>
            <a:r>
              <a:rPr lang="bg-BG" dirty="0">
                <a:latin typeface="CyrillicaOchrid10U" panose="020B0604020202020204" pitchFamily="34" charset="0"/>
              </a:rPr>
              <a:t> ѥстьствъмь обладаетъ </a:t>
            </a:r>
            <a:r>
              <a:rPr lang="bg-BG" u="sng" dirty="0">
                <a:latin typeface="CyrillicaOchrid10U" panose="020B0604020202020204" pitchFamily="34" charset="0"/>
              </a:rPr>
              <a:t>бесловесьныимь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183а.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6153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Антонимни контексти с пояснително значение. </a:t>
            </a:r>
            <a:endParaRPr lang="bg-BG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bg-BG" dirty="0" smtClean="0"/>
              <a:t>Синтактична </a:t>
            </a:r>
            <a:r>
              <a:rPr lang="bg-BG" dirty="0"/>
              <a:t>конструкция</a:t>
            </a:r>
            <a:r>
              <a:rPr lang="bg-BG" i="1" dirty="0"/>
              <a:t> ‘</a:t>
            </a:r>
            <a:r>
              <a:rPr lang="it-IT" i="1" dirty="0"/>
              <a:t>X</a:t>
            </a:r>
            <a:r>
              <a:rPr lang="bg-BG" i="1" dirty="0"/>
              <a:t>, защото не </a:t>
            </a:r>
            <a:r>
              <a:rPr lang="it-IT" i="1" dirty="0"/>
              <a:t>Y</a:t>
            </a:r>
            <a:r>
              <a:rPr lang="bg-BG" i="1" dirty="0"/>
              <a:t>/ не </a:t>
            </a:r>
            <a:r>
              <a:rPr lang="it-IT" i="1" dirty="0"/>
              <a:t>X</a:t>
            </a:r>
            <a:r>
              <a:rPr lang="bg-BG" i="1" dirty="0"/>
              <a:t>, защото </a:t>
            </a:r>
            <a:r>
              <a:rPr lang="it-IT" i="1" dirty="0"/>
              <a:t>Y</a:t>
            </a:r>
            <a:r>
              <a:rPr lang="bg-BG" i="1" dirty="0" smtClean="0"/>
              <a:t>’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Никътоже </a:t>
            </a:r>
            <a:r>
              <a:rPr lang="bg-BG" u="sng" dirty="0">
                <a:latin typeface="CyrillicaOchrid10U" panose="020B0604020202020204" pitchFamily="34" charset="0"/>
              </a:rPr>
              <a:t>дшьна</a:t>
            </a:r>
            <a:r>
              <a:rPr lang="bg-BG" dirty="0">
                <a:latin typeface="CyrillicaOchrid10U" panose="020B0604020202020204" pitchFamily="34" charset="0"/>
              </a:rPr>
              <a:t> нбса или свѣтильникы да не помышлꙗеть. </a:t>
            </a:r>
            <a:r>
              <a:rPr lang="bg-BG" u="sng" dirty="0">
                <a:latin typeface="CyrillicaOchrid10U" panose="020B0604020202020204" pitchFamily="34" charset="0"/>
              </a:rPr>
              <a:t>Бездоушьни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бо</a:t>
            </a:r>
            <a:r>
              <a:rPr lang="bg-BG" dirty="0">
                <a:latin typeface="CyrillicaOchrid10U" panose="020B0604020202020204" pitchFamily="34" charset="0"/>
              </a:rPr>
              <a:t> соуть </a:t>
            </a:r>
            <a:r>
              <a:rPr lang="bg-BG" dirty="0"/>
              <a:t>129а.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Не сии </a:t>
            </a:r>
            <a:r>
              <a:rPr lang="bg-BG" u="sng" dirty="0">
                <a:latin typeface="CyrillicaOchrid10U" panose="020B0604020202020204" pitchFamily="34" charset="0"/>
              </a:rPr>
              <a:t>мрьтви</a:t>
            </a:r>
            <a:r>
              <a:rPr lang="bg-BG" dirty="0">
                <a:latin typeface="CyrillicaOchrid10U" panose="020B0604020202020204" pitchFamily="34" charset="0"/>
              </a:rPr>
              <a:t>, </a:t>
            </a:r>
            <a:r>
              <a:rPr lang="bg-BG" i="1" dirty="0">
                <a:latin typeface="CyrillicaOchrid10U" panose="020B0604020202020204" pitchFamily="34" charset="0"/>
              </a:rPr>
              <a:t>понеже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саможиви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295а.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Без вѣры</a:t>
            </a:r>
            <a:r>
              <a:rPr lang="bg-BG" dirty="0">
                <a:latin typeface="CyrillicaOchrid10U" panose="020B0604020202020204" pitchFamily="34" charset="0"/>
              </a:rPr>
              <a:t> бо немощьно спсти сꙗ, </a:t>
            </a:r>
            <a:r>
              <a:rPr lang="bg-BG" u="sng" dirty="0">
                <a:latin typeface="CyrillicaOchrid10U" panose="020B0604020202020204" pitchFamily="34" charset="0"/>
              </a:rPr>
              <a:t>вѣрою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бо</a:t>
            </a:r>
            <a:r>
              <a:rPr lang="bg-BG" dirty="0">
                <a:latin typeface="CyrillicaOchrid10U" panose="020B0604020202020204" pitchFamily="34" charset="0"/>
              </a:rPr>
              <a:t> и всячьскаꙗ и дховьная състоꙗть сꙗ </a:t>
            </a:r>
            <a:r>
              <a:rPr lang="bg-BG" dirty="0"/>
              <a:t>250а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Въ нощи, въ нѭже сꙗ преда, </a:t>
            </a:r>
            <a:r>
              <a:rPr lang="bg-BG" u="sng" dirty="0">
                <a:latin typeface="CyrillicaOchrid10U" panose="020B0604020202020204" pitchFamily="34" charset="0"/>
              </a:rPr>
              <a:t>завѣтъ новъ</a:t>
            </a:r>
            <a:r>
              <a:rPr lang="bg-BG" dirty="0">
                <a:latin typeface="CyrillicaOchrid10U" panose="020B0604020202020204" pitchFamily="34" charset="0"/>
              </a:rPr>
              <a:t> положи стыимъ своимъ оученикомъ и апостоломъ и тѣм и всѣми вѣроующиïми къ немоу. На горьници стыѩ оубо и преславьныѩ сионъ ветъхыи великъ днь съ оученикы своими ѣдь и съконьчавъ </a:t>
            </a:r>
            <a:r>
              <a:rPr lang="bg-BG" u="sng" dirty="0">
                <a:latin typeface="CyrillicaOchrid10U" panose="020B0604020202020204" pitchFamily="34" charset="0"/>
              </a:rPr>
              <a:t>ветъхыи завѣтъ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264б 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471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bg-BG" dirty="0"/>
              <a:t>Фигуративно (оксиморонно) съчетаване на логически изключващи се противоположни понятия (антитези), което създава контрастна изразителност на тяхната образност, парадокси.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Тъчью же божьство непостоупьно непостоупомь все постоупьно творꙗ. </a:t>
            </a:r>
            <a:r>
              <a:rPr lang="bg-BG" dirty="0"/>
              <a:t>33а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Ꙗкоже тьмоу рекоуще ѡ бозѣ не тьмоу разоумѣваѥмъ, нъ ꙗко нѣсть свѣтъ, нъ надъ свѣтъмь ... свѣтъ есть не бо есть тьма. </a:t>
            </a:r>
            <a:r>
              <a:rPr lang="bg-BG" dirty="0"/>
              <a:t>35б.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Бесъмѣса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dbl" dirty="0">
                <a:latin typeface="CyrillicaOchrid10U" panose="020B0604020202020204" pitchFamily="34" charset="0"/>
              </a:rPr>
              <a:t>единены</a:t>
            </a:r>
            <a:r>
              <a:rPr lang="bg-BG" dirty="0">
                <a:latin typeface="CyrillicaOchrid10U" panose="020B0604020202020204" pitchFamily="34" charset="0"/>
              </a:rPr>
              <a:t> и </a:t>
            </a:r>
            <a:r>
              <a:rPr lang="bg-BG" u="sng" dirty="0">
                <a:latin typeface="CyrillicaOchrid10U" panose="020B0604020202020204" pitchFamily="34" charset="0"/>
              </a:rPr>
              <a:t>без разхода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dbl" dirty="0">
                <a:latin typeface="CyrillicaOchrid10U" panose="020B0604020202020204" pitchFamily="34" charset="0"/>
              </a:rPr>
              <a:t>разлоучаемы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51а.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Неѿлоучими ѿлоучаеми </a:t>
            </a:r>
            <a:r>
              <a:rPr lang="bg-BG" dirty="0"/>
              <a:t>73а.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Недѣльно бо въ дѣльнѣхъ </a:t>
            </a:r>
            <a:r>
              <a:rPr lang="bg-BG" dirty="0"/>
              <a:t>82а.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Животьна съмьрть </a:t>
            </a:r>
            <a:r>
              <a:rPr lang="bg-BG" dirty="0"/>
              <a:t>298а.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4007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Изнесеният тук обилен материал от един единствен средновековен паметник свидетелства за добре развита парадигматика и </a:t>
            </a:r>
            <a:r>
              <a:rPr lang="bg-BG" dirty="0"/>
              <a:t>за </a:t>
            </a:r>
            <a:r>
              <a:rPr lang="bg-BG" dirty="0" smtClean="0"/>
              <a:t>богати изказни възможности на стб. език, що се отнася до антонимията – факт, който сам по себе си е достатъчно доказателство за необходимостта от цялостно изследване на това систематично отношение в исторически план.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852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0" y="1954924"/>
            <a:ext cx="12044855" cy="40648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КРАЙ</a:t>
            </a:r>
            <a:endParaRPr lang="bg-BG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98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Резюме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В доклада се </a:t>
            </a:r>
            <a:r>
              <a:rPr lang="bg-BG" dirty="0"/>
              <a:t>анализира антонимията в старобългарски език върху материал от </a:t>
            </a:r>
            <a:r>
              <a:rPr lang="bg-BG" i="1" dirty="0"/>
              <a:t>Богословие</a:t>
            </a:r>
            <a:r>
              <a:rPr lang="bg-BG" dirty="0"/>
              <a:t> на Йоан Екзарх от гледна точка на синтагматиката. Направена е класификация според различни критерии на т. нар. антонимни контексти – типови синтактични конструкции, в чийто състав влизат антоними. Чрез множество илюстративни примери </a:t>
            </a:r>
            <a:r>
              <a:rPr lang="bg-BG" dirty="0" smtClean="0"/>
              <a:t>е </a:t>
            </a:r>
            <a:r>
              <a:rPr lang="bg-BG" dirty="0"/>
              <a:t>представено богатството на асоциативните връзки между превод и подложка, разкрити са изказните възможности на новоизграждащия се старобългарски книжовен език, показан е творческият подход на Йоан Екзарх към преводаческата дейност, който не подражава изкуствено на чуждите модели, а ги използва съзидателно за разширяване изразните средства на сама по себе си добре развитата и многообразна парадигматика на стб. език.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6804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за антонимен контекст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Типови </a:t>
            </a:r>
            <a:r>
              <a:rPr lang="bg-BG" dirty="0"/>
              <a:t>синтактични конструкции</a:t>
            </a:r>
            <a:r>
              <a:rPr lang="bg-BG" dirty="0" smtClean="0"/>
              <a:t>, </a:t>
            </a:r>
            <a:r>
              <a:rPr lang="bg-BG" dirty="0"/>
              <a:t>в които думата се употребява заедно със своя антоним и непосредствено му се противопоставя, се наричат </a:t>
            </a:r>
            <a:r>
              <a:rPr lang="bg-BG" dirty="0" smtClean="0"/>
              <a:t>антонимни. В</a:t>
            </a:r>
            <a:r>
              <a:rPr lang="it-IT" dirty="0" smtClean="0"/>
              <a:t> </a:t>
            </a:r>
            <a:r>
              <a:rPr lang="bg-BG" dirty="0" smtClean="0"/>
              <a:t>тях</a:t>
            </a:r>
            <a:r>
              <a:rPr lang="it-IT" dirty="0" smtClean="0"/>
              <a:t> </a:t>
            </a:r>
            <a:r>
              <a:rPr lang="it-IT" dirty="0"/>
              <a:t>спецификата на значението на антонимите, състояща се в наличие на общи и противоположни семи, се проявява в синтагматиката по своеобразен начин</a:t>
            </a:r>
            <a:r>
              <a:rPr lang="bg-BG" dirty="0"/>
              <a:t> – у</a:t>
            </a:r>
            <a:r>
              <a:rPr lang="it-IT" dirty="0"/>
              <a:t>потребените съвместно антоними влизат в с</a:t>
            </a:r>
            <a:r>
              <a:rPr lang="bg-BG" dirty="0"/>
              <a:t>мислов</a:t>
            </a:r>
            <a:r>
              <a:rPr lang="it-IT" dirty="0"/>
              <a:t>и отношения, обусловени от противоположните им семи.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6073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Класификация на антонимните контексти</a:t>
            </a:r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608114"/>
          </a:xfrm>
        </p:spPr>
        <p:txBody>
          <a:bodyPr>
            <a:noAutofit/>
          </a:bodyPr>
          <a:lstStyle/>
          <a:p>
            <a:r>
              <a:rPr lang="bg-BG" dirty="0" smtClean="0"/>
              <a:t>Според </a:t>
            </a:r>
            <a:r>
              <a:rPr lang="bg-BG" dirty="0"/>
              <a:t>характера на връзката между участващите в състава им антоними: съединителни, противопоставителни, разделителни и т.н</a:t>
            </a:r>
            <a:r>
              <a:rPr lang="bg-BG" dirty="0" smtClean="0"/>
              <a:t>.;</a:t>
            </a:r>
          </a:p>
          <a:p>
            <a:r>
              <a:rPr lang="bg-BG" dirty="0"/>
              <a:t>според граматическата принадлежност на антонимизиращите се думи: субстантивни, </a:t>
            </a:r>
            <a:r>
              <a:rPr lang="bg-BG" dirty="0" smtClean="0"/>
              <a:t>адективни, </a:t>
            </a:r>
            <a:r>
              <a:rPr lang="bg-BG" dirty="0"/>
              <a:t>местоименни, глаголни, адвербиални, препозиционални</a:t>
            </a:r>
            <a:r>
              <a:rPr lang="bg-BG" dirty="0" smtClean="0"/>
              <a:t>;</a:t>
            </a:r>
          </a:p>
          <a:p>
            <a:r>
              <a:rPr lang="bg-BG" dirty="0"/>
              <a:t>според синтактичната функция на семантичните опоненти: подложни, атрибутивни, </a:t>
            </a:r>
            <a:r>
              <a:rPr lang="bg-BG" dirty="0" smtClean="0"/>
              <a:t>сказуемни, </a:t>
            </a:r>
            <a:r>
              <a:rPr lang="bg-BG" dirty="0"/>
              <a:t>обектни, обстоятелствени; </a:t>
            </a:r>
            <a:r>
              <a:rPr lang="bg-BG" dirty="0" smtClean="0"/>
              <a:t> </a:t>
            </a:r>
          </a:p>
          <a:p>
            <a:r>
              <a:rPr lang="bg-BG" dirty="0"/>
              <a:t>според фразовия строеж: </a:t>
            </a:r>
            <a:r>
              <a:rPr lang="bg-BG" dirty="0" smtClean="0"/>
              <a:t>прости и сложни;</a:t>
            </a:r>
          </a:p>
          <a:p>
            <a:r>
              <a:rPr lang="bg-BG" dirty="0"/>
              <a:t>според линейното разположение на участващите в състава им антоними: контактни </a:t>
            </a:r>
            <a:r>
              <a:rPr lang="bg-BG" dirty="0" smtClean="0"/>
              <a:t>и дистантни;</a:t>
            </a:r>
          </a:p>
          <a:p>
            <a:r>
              <a:rPr lang="bg-BG" dirty="0"/>
              <a:t>според текстовия отрязък, който обемат: на ниво изречение (фразови) и на ниво абзац.</a:t>
            </a:r>
          </a:p>
        </p:txBody>
      </p:sp>
    </p:spTree>
    <p:extLst>
      <p:ext uri="{BB962C8B-B14F-4D97-AF65-F5344CB8AC3E}">
        <p14:creationId xmlns:p14="http://schemas.microsoft.com/office/powerpoint/2010/main" val="349786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</a:t>
            </a:r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антонимни контексти според характера на връзката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bg-BG" dirty="0"/>
              <a:t>Антонимни контексти със значение ‘съединение на противоположности</a:t>
            </a:r>
            <a:r>
              <a:rPr lang="bg-BG" dirty="0" smtClean="0"/>
              <a:t>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‘X и Y’ и нейната разновидност ‘и X, и Y</a:t>
            </a:r>
            <a:r>
              <a:rPr lang="bg-BG" dirty="0" smtClean="0"/>
              <a:t>’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dirty="0" smtClean="0"/>
              <a:t>Свързващи съюзи: </a:t>
            </a:r>
            <a:r>
              <a:rPr lang="bg-BG" dirty="0">
                <a:latin typeface="CyrillicaOchrid10U" panose="020B0604020202020204" pitchFamily="34" charset="0"/>
              </a:rPr>
              <a:t>и, ти, то, да, таже </a:t>
            </a:r>
            <a:r>
              <a:rPr lang="bg-BG" dirty="0"/>
              <a:t>и др</a:t>
            </a:r>
            <a:r>
              <a:rPr lang="bg-BG" dirty="0" smtClean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dirty="0">
                <a:latin typeface="CyrillicaOchrid10U" panose="020B0604020202020204" pitchFamily="34" charset="0"/>
              </a:rPr>
              <a:t>Ѡ б</a:t>
            </a:r>
            <a:r>
              <a:rPr lang="bg-BG" dirty="0" smtClean="0">
                <a:latin typeface="CyrillicaOchrid10U" panose="020B0604020202020204" pitchFamily="34" charset="0"/>
              </a:rPr>
              <a:t>жьствьнѣмь </a:t>
            </a:r>
            <a:r>
              <a:rPr lang="bg-BG" u="sng" dirty="0">
                <a:latin typeface="CyrillicaOchrid10U" panose="020B0604020202020204" pitchFamily="34" charset="0"/>
              </a:rPr>
              <a:t>съвъкоупѣ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разлоуцѣ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90б </a:t>
            </a:r>
            <a:endParaRPr lang="bg-B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bg-BG" dirty="0">
                <a:latin typeface="CyrillicaOchrid10U" panose="020B0604020202020204" pitchFamily="34" charset="0"/>
              </a:rPr>
              <a:t>Едино же бжьство </a:t>
            </a:r>
            <a:r>
              <a:rPr lang="bg-BG" u="sng" dirty="0">
                <a:latin typeface="CyrillicaOchrid10U" panose="020B0604020202020204" pitchFamily="34" charset="0"/>
              </a:rPr>
              <a:t>без начатка</a:t>
            </a:r>
            <a:r>
              <a:rPr lang="bg-BG" dirty="0">
                <a:latin typeface="CyrillicaOchrid10U" panose="020B0604020202020204" pitchFamily="34" charset="0"/>
              </a:rPr>
              <a:t> естьствъмь </a:t>
            </a:r>
            <a:r>
              <a:rPr lang="bg-BG" i="1" u="sng" dirty="0">
                <a:latin typeface="CyrillicaOchrid10U" panose="020B0604020202020204" pitchFamily="34" charset="0"/>
              </a:rPr>
              <a:t>и</a:t>
            </a:r>
            <a:r>
              <a:rPr lang="bg-BG" u="sng" dirty="0">
                <a:latin typeface="CyrillicaOchrid10U" panose="020B0604020202020204" pitchFamily="34" charset="0"/>
              </a:rPr>
              <a:t> бес коньца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128а </a:t>
            </a:r>
            <a:endParaRPr lang="bg-B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bg-BG" dirty="0">
                <a:latin typeface="CyrillicaOchrid10U" panose="020B0604020202020204" pitchFamily="34" charset="0"/>
              </a:rPr>
              <a:t>И въ блговольствѣхъ соуть </a:t>
            </a:r>
            <a:r>
              <a:rPr lang="bg-BG" u="sng" dirty="0">
                <a:latin typeface="CyrillicaOchrid10U" panose="020B0604020202020204" pitchFamily="34" charset="0"/>
              </a:rPr>
              <a:t>больства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хоу</a:t>
            </a:r>
            <a:r>
              <a:rPr lang="bg-BG" u="sng" dirty="0">
                <a:latin typeface="CyrillicaOchrid10U" panose="020B0604020202020204" pitchFamily="34" charset="0"/>
                <a:sym typeface="Symbol" panose="05050102010706020507" pitchFamily="18" charset="2"/>
              </a:rPr>
              <a:t></a:t>
            </a:r>
            <a:r>
              <a:rPr lang="bg-BG" u="sng" dirty="0">
                <a:latin typeface="CyrillicaOchrid10U" panose="020B0604020202020204" pitchFamily="34" charset="0"/>
              </a:rPr>
              <a:t>ж</a:t>
            </a:r>
            <a:r>
              <a:rPr lang="bg-BG" u="sng" dirty="0">
                <a:latin typeface="CyrillicaOchrid10U" panose="020B0604020202020204" pitchFamily="34" charset="0"/>
                <a:sym typeface="Symbol" panose="05050102010706020507" pitchFamily="18" charset="2"/>
              </a:rPr>
              <a:t></a:t>
            </a:r>
            <a:r>
              <a:rPr lang="bg-BG" u="sng" dirty="0">
                <a:latin typeface="CyrillicaOchrid10U" panose="020B0604020202020204" pitchFamily="34" charset="0"/>
              </a:rPr>
              <a:t>дьства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335а </a:t>
            </a:r>
            <a:endParaRPr lang="bg-B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bg-BG" dirty="0">
                <a:latin typeface="CyrillicaOchrid10U" panose="020B0604020202020204" pitchFamily="34" charset="0"/>
              </a:rPr>
              <a:t>кто ѥсть </a:t>
            </a:r>
            <a:r>
              <a:rPr lang="bg-BG" u="sng" dirty="0">
                <a:latin typeface="CyrillicaOchrid10U" panose="020B0604020202020204" pitchFamily="34" charset="0"/>
              </a:rPr>
              <a:t>съмѣсилъ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раздѣлилъ</a:t>
            </a:r>
            <a:r>
              <a:rPr lang="bg-BG" dirty="0">
                <a:latin typeface="CyrillicaOchrid10U" panose="020B0604020202020204" pitchFamily="34" charset="0"/>
              </a:rPr>
              <a:t>? </a:t>
            </a:r>
            <a:r>
              <a:rPr lang="bg-BG" dirty="0" smtClean="0"/>
              <a:t>29а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bg-BG" dirty="0">
                <a:latin typeface="CyrillicaOchrid10U" panose="020B0604020202020204" pitchFamily="34" charset="0"/>
              </a:rPr>
              <a:t>тъщить бо сꙗ </a:t>
            </a:r>
            <a:r>
              <a:rPr lang="bg-BG" u="sng" dirty="0">
                <a:latin typeface="CyrillicaOchrid10U" panose="020B0604020202020204" pitchFamily="34" charset="0"/>
              </a:rPr>
              <a:t>мокроѥ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соухоѥ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182а </a:t>
            </a:r>
          </a:p>
        </p:txBody>
      </p:sp>
    </p:spTree>
    <p:extLst>
      <p:ext uri="{BB962C8B-B14F-4D97-AF65-F5344CB8AC3E}">
        <p14:creationId xmlns:p14="http://schemas.microsoft.com/office/powerpoint/2010/main" val="406899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Антонимни контексти със значение ‘съединение на противоположности’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 smtClean="0"/>
              <a:t>Синтактична конструкция ‘</a:t>
            </a:r>
            <a:r>
              <a:rPr lang="it-IT" dirty="0" smtClean="0"/>
              <a:t>X </a:t>
            </a:r>
            <a:r>
              <a:rPr lang="bg-BG" smtClean="0"/>
              <a:t>с/към </a:t>
            </a:r>
            <a:r>
              <a:rPr lang="it-IT" dirty="0" smtClean="0"/>
              <a:t>Y</a:t>
            </a:r>
            <a:r>
              <a:rPr lang="bg-BG" dirty="0" smtClean="0"/>
              <a:t>’ (чрез </a:t>
            </a:r>
            <a:r>
              <a:rPr lang="it-IT" dirty="0" smtClean="0"/>
              <a:t>Sociativus</a:t>
            </a:r>
            <a:r>
              <a:rPr lang="bg-BG" dirty="0" smtClean="0"/>
              <a:t>):</a:t>
            </a:r>
          </a:p>
          <a:p>
            <a:pPr marL="0" indent="0">
              <a:buNone/>
            </a:pPr>
            <a:r>
              <a:rPr lang="bg-BG" dirty="0" smtClean="0">
                <a:latin typeface="CyrillicaOchrid10U" panose="020B0604020202020204" pitchFamily="34" charset="0"/>
              </a:rPr>
              <a:t>Коѥ бо причастьѥ </a:t>
            </a:r>
            <a:r>
              <a:rPr lang="bg-BG" u="sng" dirty="0" smtClean="0">
                <a:latin typeface="CyrillicaOchrid10U" panose="020B0604020202020204" pitchFamily="34" charset="0"/>
              </a:rPr>
              <a:t>тьмѣ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i="1" dirty="0" smtClean="0">
                <a:latin typeface="CyrillicaOchrid10U" panose="020B0604020202020204" pitchFamily="34" charset="0"/>
              </a:rPr>
              <a:t>къ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u="sng" dirty="0" smtClean="0">
                <a:latin typeface="CyrillicaOchrid10U" panose="020B0604020202020204" pitchFamily="34" charset="0"/>
              </a:rPr>
              <a:t>свѣтоу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dirty="0" smtClean="0"/>
              <a:t>233б. </a:t>
            </a:r>
          </a:p>
          <a:p>
            <a:pPr marL="0" indent="0">
              <a:buNone/>
            </a:pPr>
            <a:r>
              <a:rPr lang="bg-BG" dirty="0" smtClean="0">
                <a:latin typeface="CyrillicaOchrid10U" panose="020B0604020202020204" pitchFamily="34" charset="0"/>
              </a:rPr>
              <a:t>Не дшоу бо лишеноу плъти, нъ и </a:t>
            </a:r>
            <a:r>
              <a:rPr lang="bg-BG" u="sng" dirty="0" smtClean="0">
                <a:latin typeface="CyrillicaOchrid10U" panose="020B0604020202020204" pitchFamily="34" charset="0"/>
              </a:rPr>
              <a:t>плъти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i="1" dirty="0" smtClean="0">
                <a:latin typeface="CyrillicaOchrid10U" panose="020B0604020202020204" pitchFamily="34" charset="0"/>
              </a:rPr>
              <a:t>съ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u="sng" dirty="0" smtClean="0">
                <a:latin typeface="CyrillicaOchrid10U" panose="020B0604020202020204" pitchFamily="34" charset="0"/>
              </a:rPr>
              <a:t>дшею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dirty="0" smtClean="0"/>
              <a:t>351а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Разновидност ‘нито </a:t>
            </a:r>
            <a:r>
              <a:rPr lang="it-IT" dirty="0"/>
              <a:t>X</a:t>
            </a:r>
            <a:r>
              <a:rPr lang="bg-BG" dirty="0"/>
              <a:t>, нито </a:t>
            </a:r>
            <a:r>
              <a:rPr lang="it-IT" dirty="0"/>
              <a:t>Y</a:t>
            </a:r>
            <a:r>
              <a:rPr lang="bg-BG" dirty="0"/>
              <a:t>’ </a:t>
            </a:r>
            <a:endParaRPr lang="bg-BG" dirty="0" smtClean="0"/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Да емоуже есть быти </a:t>
            </a:r>
            <a:r>
              <a:rPr lang="bg-BG" i="1" dirty="0">
                <a:latin typeface="CyrillicaOchrid10U" panose="020B0604020202020204" pitchFamily="34" charset="0"/>
              </a:rPr>
              <a:t>ни </a:t>
            </a:r>
            <a:r>
              <a:rPr lang="bg-BG" u="sng" dirty="0">
                <a:latin typeface="CyrillicaOchrid10U" panose="020B0604020202020204" pitchFamily="34" charset="0"/>
              </a:rPr>
              <a:t>англи</a:t>
            </a:r>
            <a:r>
              <a:rPr lang="bg-BG" dirty="0">
                <a:latin typeface="CyrillicaOchrid10U" panose="020B0604020202020204" pitchFamily="34" charset="0"/>
              </a:rPr>
              <a:t> в</a:t>
            </a:r>
            <a:r>
              <a:rPr lang="it-IT" dirty="0">
                <a:latin typeface="CyrillicaOchrid10U" panose="020B0604020202020204" pitchFamily="34" charset="0"/>
              </a:rPr>
              <a:t>ѣ</a:t>
            </a:r>
            <a:r>
              <a:rPr lang="bg-BG" dirty="0">
                <a:latin typeface="CyrillicaOchrid10U" panose="020B0604020202020204" pitchFamily="34" charset="0"/>
              </a:rPr>
              <a:t>дѧть </a:t>
            </a:r>
            <a:r>
              <a:rPr lang="bg-BG" i="1" dirty="0">
                <a:latin typeface="CyrillicaOchrid10U" panose="020B0604020202020204" pitchFamily="34" charset="0"/>
              </a:rPr>
              <a:t>ни </a:t>
            </a:r>
            <a:r>
              <a:rPr lang="bg-BG" u="sng" dirty="0">
                <a:latin typeface="CyrillicaOchrid10U" panose="020B0604020202020204" pitchFamily="34" charset="0"/>
              </a:rPr>
              <a:t>бѣсове</a:t>
            </a:r>
            <a:r>
              <a:rPr lang="bg-BG" b="1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117а.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Еже ноуждею бываеть то </a:t>
            </a:r>
            <a:r>
              <a:rPr lang="bg-BG" i="1" dirty="0">
                <a:latin typeface="CyrillicaOchrid10U" panose="020B0604020202020204" pitchFamily="34" charset="0"/>
              </a:rPr>
              <a:t>ни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добро</a:t>
            </a:r>
            <a:r>
              <a:rPr lang="bg-BG" dirty="0">
                <a:latin typeface="CyrillicaOchrid10U" panose="020B0604020202020204" pitchFamily="34" charset="0"/>
              </a:rPr>
              <a:t>, </a:t>
            </a:r>
            <a:r>
              <a:rPr lang="bg-BG" i="1" dirty="0">
                <a:latin typeface="CyrillicaOchrid10U" panose="020B0604020202020204" pitchFamily="34" charset="0"/>
              </a:rPr>
              <a:t>ни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зъло</a:t>
            </a:r>
            <a:r>
              <a:rPr lang="bg-BG" dirty="0">
                <a:latin typeface="CyrillicaOchrid10U" panose="020B0604020202020204" pitchFamily="34" charset="0"/>
              </a:rPr>
              <a:t> есть </a:t>
            </a:r>
            <a:r>
              <a:rPr lang="bg-BG" dirty="0"/>
              <a:t>140б. </a:t>
            </a:r>
            <a:endParaRPr lang="bg-BG" b="1" i="1" dirty="0"/>
          </a:p>
          <a:p>
            <a:pPr marL="0" indent="0">
              <a:buNone/>
            </a:pPr>
            <a:r>
              <a:rPr lang="bg-BG" i="1" dirty="0">
                <a:latin typeface="CyrillicaOchrid10U" panose="020B0604020202020204" pitchFamily="34" charset="0"/>
              </a:rPr>
              <a:t>Ни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доброты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ни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зъли</a:t>
            </a:r>
            <a:r>
              <a:rPr lang="bg-BG" dirty="0">
                <a:latin typeface="CyrillicaOchrid10U" panose="020B0604020202020204" pitchFamily="34" charset="0"/>
              </a:rPr>
              <a:t> дша сътвори бес плъти </a:t>
            </a:r>
            <a:r>
              <a:rPr lang="bg-BG" dirty="0"/>
              <a:t>346а</a:t>
            </a:r>
            <a:r>
              <a:rPr lang="bg-BG" dirty="0" smtClean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672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Антонимни контексти със значение ‘противопоставяне на противоположности</a:t>
            </a:r>
            <a:r>
              <a:rPr lang="bg-BG" dirty="0" smtClean="0"/>
              <a:t>’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‘</a:t>
            </a:r>
            <a:r>
              <a:rPr lang="it-IT" dirty="0"/>
              <a:t>X</a:t>
            </a:r>
            <a:r>
              <a:rPr lang="bg-BG" dirty="0"/>
              <a:t>, а </a:t>
            </a:r>
            <a:r>
              <a:rPr lang="it-IT" dirty="0"/>
              <a:t>Y</a:t>
            </a:r>
            <a:r>
              <a:rPr lang="bg-BG" dirty="0" smtClean="0"/>
              <a:t>’. Свързващи </a:t>
            </a:r>
            <a:r>
              <a:rPr lang="bg-BG" dirty="0"/>
              <a:t>съюзи</a:t>
            </a:r>
            <a:r>
              <a:rPr lang="bg-BG" dirty="0" smtClean="0"/>
              <a:t>: </a:t>
            </a:r>
            <a:r>
              <a:rPr lang="bg-BG" dirty="0">
                <a:latin typeface="CyrillicaOchrid10U" panose="020B0604020202020204" pitchFamily="34" charset="0"/>
              </a:rPr>
              <a:t>а, нъ, </a:t>
            </a:r>
            <a:r>
              <a:rPr lang="bg-BG" dirty="0" smtClean="0">
                <a:latin typeface="CyrillicaOchrid10U" panose="020B0604020202020204" pitchFamily="34" charset="0"/>
              </a:rPr>
              <a:t>же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Ѿ </a:t>
            </a:r>
            <a:r>
              <a:rPr lang="bg-BG" dirty="0" smtClean="0">
                <a:latin typeface="CyrillicaOchrid10U" panose="020B0604020202020204" pitchFamily="34" charset="0"/>
              </a:rPr>
              <a:t>жидовьска </a:t>
            </a:r>
            <a:r>
              <a:rPr lang="bg-BG" dirty="0">
                <a:latin typeface="CyrillicaOchrid10U" panose="020B0604020202020204" pitchFamily="34" charset="0"/>
              </a:rPr>
              <a:t>разоума ѥстьствьноѥ </a:t>
            </a:r>
            <a:r>
              <a:rPr lang="bg-BG" u="sng" dirty="0">
                <a:latin typeface="CyrillicaOchrid10U" panose="020B0604020202020204" pitchFamily="34" charset="0"/>
              </a:rPr>
              <a:t>ѥдиньство</a:t>
            </a:r>
            <a:r>
              <a:rPr lang="bg-BG" dirty="0">
                <a:latin typeface="CyrillicaOchrid10U" panose="020B0604020202020204" pitchFamily="34" charset="0"/>
              </a:rPr>
              <a:t>, </a:t>
            </a:r>
            <a:r>
              <a:rPr lang="bg-BG" i="1" dirty="0">
                <a:latin typeface="CyrillicaOchrid10U" panose="020B0604020202020204" pitchFamily="34" charset="0"/>
              </a:rPr>
              <a:t>а</a:t>
            </a:r>
            <a:r>
              <a:rPr lang="bg-BG" dirty="0">
                <a:latin typeface="CyrillicaOchrid10U" panose="020B0604020202020204" pitchFamily="34" charset="0"/>
              </a:rPr>
              <a:t> отъ елиньства оупостасьмъ </a:t>
            </a:r>
            <a:r>
              <a:rPr lang="bg-BG" u="sng" dirty="0">
                <a:latin typeface="CyrillicaOchrid10U" panose="020B0604020202020204" pitchFamily="34" charset="0"/>
              </a:rPr>
              <a:t>раздѣлъ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 smtClean="0"/>
              <a:t>46а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Все видимое </a:t>
            </a:r>
            <a:r>
              <a:rPr lang="bg-BG" u="sng" dirty="0">
                <a:latin typeface="CyrillicaOchrid10U" panose="020B0604020202020204" pitchFamily="34" charset="0"/>
              </a:rPr>
              <a:t>обдрьжить сꙗ</a:t>
            </a:r>
            <a:r>
              <a:rPr lang="bg-BG" dirty="0">
                <a:latin typeface="CyrillicaOchrid10U" panose="020B0604020202020204" pitchFamily="34" charset="0"/>
              </a:rPr>
              <a:t> и обимаеть. Едино </a:t>
            </a:r>
            <a:r>
              <a:rPr lang="bg-BG" i="1" dirty="0">
                <a:latin typeface="CyrillicaOchrid10U" panose="020B0604020202020204" pitchFamily="34" charset="0"/>
              </a:rPr>
              <a:t>же</a:t>
            </a:r>
            <a:r>
              <a:rPr lang="bg-BG" dirty="0">
                <a:latin typeface="CyrillicaOchrid10U" panose="020B0604020202020204" pitchFamily="34" charset="0"/>
              </a:rPr>
              <a:t> бжьство </a:t>
            </a:r>
            <a:r>
              <a:rPr lang="bg-BG" u="sng" dirty="0">
                <a:latin typeface="CyrillicaOchrid10U" panose="020B0604020202020204" pitchFamily="34" charset="0"/>
              </a:rPr>
              <a:t>необъдрьжимо</a:t>
            </a:r>
            <a:r>
              <a:rPr lang="bg-BG" dirty="0">
                <a:latin typeface="CyrillicaOchrid10U" panose="020B0604020202020204" pitchFamily="34" charset="0"/>
              </a:rPr>
              <a:t> есть </a:t>
            </a:r>
            <a:r>
              <a:rPr lang="bg-BG" dirty="0" smtClean="0"/>
              <a:t>120а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Дольниїмъ</a:t>
            </a:r>
            <a:r>
              <a:rPr lang="bg-BG" dirty="0">
                <a:latin typeface="CyrillicaOchrid10U" panose="020B0604020202020204" pitchFamily="34" charset="0"/>
              </a:rPr>
              <a:t> емоу быти странамъ </a:t>
            </a:r>
            <a:r>
              <a:rPr lang="bg-BG" u="dbl" dirty="0">
                <a:latin typeface="CyrillicaOchrid10U" panose="020B0604020202020204" pitchFamily="34" charset="0"/>
              </a:rPr>
              <a:t>стоуденамъ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горьныимъ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dbl" dirty="0">
                <a:latin typeface="CyrillicaOchrid10U" panose="020B0604020202020204" pitchFamily="34" charset="0"/>
              </a:rPr>
              <a:t>тепла</a:t>
            </a:r>
            <a:r>
              <a:rPr lang="bg-BG" u="dbl" dirty="0">
                <a:latin typeface="CyrillicaOchrid10U" panose="020B0604020202020204" pitchFamily="34" charset="0"/>
                <a:sym typeface="Symbol" panose="05050102010706020507" pitchFamily="18" charset="2"/>
              </a:rPr>
              <a:t></a:t>
            </a:r>
            <a:r>
              <a:rPr lang="bg-BG" u="dbl" dirty="0">
                <a:latin typeface="CyrillicaOchrid10U" panose="020B0604020202020204" pitchFamily="34" charset="0"/>
              </a:rPr>
              <a:t>м</a:t>
            </a:r>
            <a:r>
              <a:rPr lang="bg-BG" u="dbl" dirty="0">
                <a:latin typeface="CyrillicaOchrid10U" panose="020B0604020202020204" pitchFamily="34" charset="0"/>
                <a:sym typeface="Symbol" panose="05050102010706020507" pitchFamily="18" charset="2"/>
              </a:rPr>
              <a:t>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 smtClean="0"/>
              <a:t>147б</a:t>
            </a:r>
          </a:p>
          <a:p>
            <a:pPr marL="0" indent="0">
              <a:buNone/>
            </a:pPr>
            <a:endParaRPr lang="bg-BG" b="1" i="1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187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entury Gothic" panose="020B0502020202020204" pitchFamily="34" charset="0"/>
              <a:buChar char="►"/>
            </a:pPr>
            <a:r>
              <a:rPr lang="bg-BG" dirty="0" smtClean="0"/>
              <a:t>Антонимни контексти със значение ‘противопоставяне на противоположности’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 smtClean="0"/>
              <a:t>Разновидност </a:t>
            </a:r>
            <a:r>
              <a:rPr lang="bg-BG" dirty="0"/>
              <a:t>‘не </a:t>
            </a:r>
            <a:r>
              <a:rPr lang="it-IT" dirty="0"/>
              <a:t>X</a:t>
            </a:r>
            <a:r>
              <a:rPr lang="bg-BG" dirty="0"/>
              <a:t>, а </a:t>
            </a:r>
            <a:r>
              <a:rPr lang="it-IT" dirty="0"/>
              <a:t>Y</a:t>
            </a:r>
            <a:r>
              <a:rPr lang="bg-BG" dirty="0"/>
              <a:t>’/ ‘</a:t>
            </a:r>
            <a:r>
              <a:rPr lang="it-IT" dirty="0"/>
              <a:t>X</a:t>
            </a:r>
            <a:r>
              <a:rPr lang="bg-BG" dirty="0"/>
              <a:t>, а не </a:t>
            </a:r>
            <a:r>
              <a:rPr lang="it-IT" dirty="0"/>
              <a:t>Y</a:t>
            </a:r>
            <a:r>
              <a:rPr lang="bg-BG" dirty="0"/>
              <a:t>’:</a:t>
            </a:r>
          </a:p>
          <a:p>
            <a:pPr marL="0" indent="0">
              <a:buNone/>
            </a:pPr>
            <a:r>
              <a:rPr lang="bg-BG" u="sng" dirty="0">
                <a:latin typeface="CyrillicaOchrid10U" panose="020B0604020202020204" pitchFamily="34" charset="0"/>
              </a:rPr>
              <a:t>Тварьмъ</a:t>
            </a:r>
            <a:r>
              <a:rPr lang="bg-BG" dirty="0">
                <a:latin typeface="CyrillicaOchrid10U" panose="020B0604020202020204" pitchFamily="34" charset="0"/>
              </a:rPr>
              <a:t> покланꙗють сꙗ, </a:t>
            </a:r>
            <a:r>
              <a:rPr lang="bg-BG" i="1" dirty="0">
                <a:latin typeface="CyrillicaOchrid10U" panose="020B0604020202020204" pitchFamily="34" charset="0"/>
              </a:rPr>
              <a:t>а не</a:t>
            </a:r>
            <a:r>
              <a:rPr lang="bg-BG" u="sng" dirty="0">
                <a:latin typeface="CyrillicaOchrid10U" panose="020B0604020202020204" pitchFamily="34" charset="0"/>
              </a:rPr>
              <a:t> творьцоу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144б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Отъ толика съложимо не </a:t>
            </a:r>
            <a:r>
              <a:rPr lang="bg-BG" u="sng" dirty="0">
                <a:latin typeface="CyrillicaOchrid10U" panose="020B0604020202020204" pitchFamily="34" charset="0"/>
              </a:rPr>
              <a:t>просто</a:t>
            </a:r>
            <a:r>
              <a:rPr lang="bg-BG" dirty="0">
                <a:latin typeface="CyrillicaOchrid10U" panose="020B0604020202020204" pitchFamily="34" charset="0"/>
              </a:rPr>
              <a:t> боудеть нъ </a:t>
            </a:r>
            <a:r>
              <a:rPr lang="bg-BG" u="sng" dirty="0">
                <a:latin typeface="CyrillicaOchrid10U" panose="020B0604020202020204" pitchFamily="34" charset="0"/>
              </a:rPr>
              <a:t>съложьно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87а 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Како ли многыими тѣми богы </a:t>
            </a:r>
            <a:r>
              <a:rPr lang="bg-BG" u="sng" dirty="0">
                <a:latin typeface="CyrillicaOchrid10U" panose="020B0604020202020204" pitchFamily="34" charset="0"/>
              </a:rPr>
              <a:t>строити сꙗ</a:t>
            </a:r>
            <a:r>
              <a:rPr lang="bg-BG" dirty="0">
                <a:latin typeface="CyrillicaOchrid10U" panose="020B0604020202020204" pitchFamily="34" charset="0"/>
              </a:rPr>
              <a:t> имать тварь си, </a:t>
            </a:r>
            <a:r>
              <a:rPr lang="bg-BG" i="1" dirty="0">
                <a:latin typeface="CyrillicaOchrid10U" panose="020B0604020202020204" pitchFamily="34" charset="0"/>
              </a:rPr>
              <a:t>а не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расыпати</a:t>
            </a:r>
            <a:r>
              <a:rPr lang="bg-BG" dirty="0">
                <a:latin typeface="CyrillicaOchrid10U" panose="020B0604020202020204" pitchFamily="34" charset="0"/>
              </a:rPr>
              <a:t> и погыбноути которѣ въ правительхъ видимѣ </a:t>
            </a:r>
            <a:r>
              <a:rPr lang="bg-BG" dirty="0"/>
              <a:t>39а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Не бо есть </a:t>
            </a:r>
            <a:r>
              <a:rPr lang="bg-BG" u="sng" dirty="0">
                <a:latin typeface="CyrillicaOchrid10U" panose="020B0604020202020204" pitchFamily="34" charset="0"/>
              </a:rPr>
              <a:t>подъ</a:t>
            </a:r>
            <a:r>
              <a:rPr lang="bg-BG" dirty="0">
                <a:latin typeface="CyrillicaOchrid10U" panose="020B0604020202020204" pitchFamily="34" charset="0"/>
              </a:rPr>
              <a:t> лѣтъмь, нъ </a:t>
            </a:r>
            <a:r>
              <a:rPr lang="bg-BG" u="sng" dirty="0">
                <a:latin typeface="CyrillicaOchrid10U" panose="020B0604020202020204" pitchFamily="34" charset="0"/>
              </a:rPr>
              <a:t>надъ</a:t>
            </a:r>
            <a:r>
              <a:rPr lang="bg-BG" dirty="0">
                <a:latin typeface="CyrillicaOchrid10U" panose="020B0604020202020204" pitchFamily="34" charset="0"/>
              </a:rPr>
              <a:t> лѣтъмь, творьць бо есть лѣтомъ </a:t>
            </a:r>
            <a:r>
              <a:rPr lang="bg-BG" dirty="0"/>
              <a:t>107а </a:t>
            </a:r>
            <a:endParaRPr lang="bg-BG" b="1" i="1" dirty="0"/>
          </a:p>
          <a:p>
            <a:pPr marL="0" indent="0">
              <a:buNone/>
            </a:pPr>
            <a:endParaRPr lang="bg-BG" dirty="0" smtClean="0"/>
          </a:p>
        </p:txBody>
      </p:sp>
    </p:spTree>
    <p:extLst>
      <p:ext uri="{BB962C8B-B14F-4D97-AF65-F5344CB8AC3E}">
        <p14:creationId xmlns:p14="http://schemas.microsoft.com/office/powerpoint/2010/main" val="1496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Антонимни контексти със значение ‘противопоставяне на противоположности’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 конструкция ‘не само Х, но и </a:t>
            </a:r>
            <a:r>
              <a:rPr lang="it-IT" dirty="0"/>
              <a:t>Y</a:t>
            </a:r>
            <a:r>
              <a:rPr lang="bg-BG" dirty="0"/>
              <a:t>’ </a:t>
            </a:r>
            <a:r>
              <a:rPr lang="bg-BG" dirty="0" smtClean="0"/>
              <a:t>:</a:t>
            </a:r>
          </a:p>
          <a:p>
            <a:pPr marL="0" indent="0">
              <a:buNone/>
            </a:pPr>
            <a:r>
              <a:rPr lang="bg-BG" dirty="0">
                <a:latin typeface="CyrillicaOchrid10U" panose="020B0604020202020204" pitchFamily="34" charset="0"/>
              </a:rPr>
              <a:t>вода...сквьрьнѣ чистило, </a:t>
            </a:r>
            <a:r>
              <a:rPr lang="bg-BG" i="1" dirty="0">
                <a:latin typeface="CyrillicaOchrid10U" panose="020B0604020202020204" pitchFamily="34" charset="0"/>
              </a:rPr>
              <a:t>не тъчью</a:t>
            </a:r>
            <a:r>
              <a:rPr lang="bg-BG" dirty="0">
                <a:latin typeface="CyrillicaOchrid10U" panose="020B0604020202020204" pitchFamily="34" charset="0"/>
              </a:rPr>
              <a:t> же </a:t>
            </a:r>
            <a:r>
              <a:rPr lang="bg-BG" u="sng" dirty="0">
                <a:latin typeface="CyrillicaOchrid10U" panose="020B0604020202020204" pitchFamily="34" charset="0"/>
              </a:rPr>
              <a:t>плътьнѣи</a:t>
            </a:r>
            <a:r>
              <a:rPr lang="bg-BG" dirty="0">
                <a:latin typeface="CyrillicaOchrid10U" panose="020B0604020202020204" pitchFamily="34" charset="0"/>
              </a:rPr>
              <a:t>, </a:t>
            </a:r>
            <a:r>
              <a:rPr lang="bg-BG" i="1" dirty="0">
                <a:latin typeface="CyrillicaOchrid10U" panose="020B0604020202020204" pitchFamily="34" charset="0"/>
              </a:rPr>
              <a:t>нъ и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 smtClean="0">
                <a:latin typeface="CyrillicaOchrid10U" panose="020B0604020202020204" pitchFamily="34" charset="0"/>
              </a:rPr>
              <a:t>доушевьнѣи</a:t>
            </a:r>
            <a:r>
              <a:rPr lang="bg-BG" dirty="0" smtClean="0">
                <a:latin typeface="CyrillicaOchrid10U" panose="020B0604020202020204" pitchFamily="34" charset="0"/>
              </a:rPr>
              <a:t> </a:t>
            </a:r>
            <a:r>
              <a:rPr lang="bg-BG" dirty="0"/>
              <a:t>155б</a:t>
            </a:r>
            <a:r>
              <a:rPr lang="bg-BG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dirty="0"/>
              <a:t>Синтактичната конструкция ‘Х вместо </a:t>
            </a:r>
            <a:r>
              <a:rPr lang="it-IT" dirty="0"/>
              <a:t>Y</a:t>
            </a:r>
            <a:r>
              <a:rPr lang="bg-BG" dirty="0"/>
              <a:t>’:  </a:t>
            </a:r>
            <a:endParaRPr lang="bg-BG" dirty="0" smtClean="0"/>
          </a:p>
          <a:p>
            <a:pPr marL="0" indent="0">
              <a:buNone/>
            </a:pPr>
            <a:r>
              <a:rPr lang="bg-BG" dirty="0" smtClean="0">
                <a:latin typeface="CyrillicaOchrid10U" panose="020B0604020202020204" pitchFamily="34" charset="0"/>
              </a:rPr>
              <a:t>Не </a:t>
            </a:r>
            <a:r>
              <a:rPr lang="bg-BG" dirty="0">
                <a:latin typeface="CyrillicaOchrid10U" panose="020B0604020202020204" pitchFamily="34" charset="0"/>
              </a:rPr>
              <a:t>бо </a:t>
            </a:r>
            <a:r>
              <a:rPr lang="bg-BG" i="1" dirty="0">
                <a:latin typeface="CyrillicaOchrid10U" panose="020B0604020202020204" pitchFamily="34" charset="0"/>
              </a:rPr>
              <a:t>въ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u="sng" dirty="0">
                <a:latin typeface="CyrillicaOchrid10U" panose="020B0604020202020204" pitchFamily="34" charset="0"/>
              </a:rPr>
              <a:t>члка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i="1" dirty="0">
                <a:latin typeface="CyrillicaOchrid10U" panose="020B0604020202020204" pitchFamily="34" charset="0"/>
              </a:rPr>
              <a:t>мѣсто</a:t>
            </a:r>
            <a:r>
              <a:rPr lang="bg-BG" dirty="0">
                <a:latin typeface="CyrillicaOchrid10U" panose="020B0604020202020204" pitchFamily="34" charset="0"/>
              </a:rPr>
              <a:t> оумьреть </a:t>
            </a:r>
            <a:r>
              <a:rPr lang="bg-BG" u="sng" dirty="0">
                <a:latin typeface="CyrillicaOchrid10U" panose="020B0604020202020204" pitchFamily="34" charset="0"/>
              </a:rPr>
              <a:t>звѣрь</a:t>
            </a:r>
            <a:r>
              <a:rPr lang="bg-BG" dirty="0">
                <a:latin typeface="CyrillicaOchrid10U" panose="020B0604020202020204" pitchFamily="34" charset="0"/>
              </a:rPr>
              <a:t> </a:t>
            </a:r>
            <a:r>
              <a:rPr lang="bg-BG" dirty="0"/>
              <a:t>347а.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54954" y="1036730"/>
            <a:ext cx="8761413" cy="706964"/>
          </a:xfrm>
        </p:spPr>
        <p:txBody>
          <a:bodyPr/>
          <a:lstStyle/>
          <a:p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Типове антонимни контексти според характера на връзката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80812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ru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ind_5086_slide">
  <a:themeElements>
    <a:clrScheme name="Tema di Office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Tema di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i Office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66CCFF"/>
      </a:lt1>
      <a:dk2>
        <a:srgbClr val="000000"/>
      </a:dk2>
      <a:lt2>
        <a:srgbClr val="CCCCCC"/>
      </a:lt2>
      <a:accent1>
        <a:srgbClr val="2B6A3D"/>
      </a:accent1>
      <a:accent2>
        <a:srgbClr val="384F8C"/>
      </a:accent2>
      <a:accent3>
        <a:srgbClr val="B8E2FF"/>
      </a:accent3>
      <a:accent4>
        <a:srgbClr val="000000"/>
      </a:accent4>
      <a:accent5>
        <a:srgbClr val="ACB9AF"/>
      </a:accent5>
      <a:accent6>
        <a:srgbClr val="32477E"/>
      </a:accent6>
      <a:hlink>
        <a:srgbClr val="6B612B"/>
      </a:hlink>
      <a:folHlink>
        <a:srgbClr val="32647D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B8E2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B8E2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B8E2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66CC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B8E2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06E85"/>
        </a:accent1>
        <a:accent2>
          <a:srgbClr val="0081C2"/>
        </a:accent2>
        <a:accent3>
          <a:srgbClr val="FFFFFF"/>
        </a:accent3>
        <a:accent4>
          <a:srgbClr val="000000"/>
        </a:accent4>
        <a:accent5>
          <a:srgbClr val="AFBAC2"/>
        </a:accent5>
        <a:accent6>
          <a:srgbClr val="0074B0"/>
        </a:accent6>
        <a:hlink>
          <a:srgbClr val="005885"/>
        </a:hlink>
        <a:folHlink>
          <a:srgbClr val="006C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B6A3D"/>
        </a:accent1>
        <a:accent2>
          <a:srgbClr val="384F8C"/>
        </a:accent2>
        <a:accent3>
          <a:srgbClr val="FFFFFF"/>
        </a:accent3>
        <a:accent4>
          <a:srgbClr val="000000"/>
        </a:accent4>
        <a:accent5>
          <a:srgbClr val="ACB9AF"/>
        </a:accent5>
        <a:accent6>
          <a:srgbClr val="32477E"/>
        </a:accent6>
        <a:hlink>
          <a:srgbClr val="6B612B"/>
        </a:hlink>
        <a:folHlink>
          <a:srgbClr val="3264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32647D"/>
        </a:accent1>
        <a:accent2>
          <a:srgbClr val="7D4B45"/>
        </a:accent2>
        <a:accent3>
          <a:srgbClr val="FFFFFF"/>
        </a:accent3>
        <a:accent4>
          <a:srgbClr val="000000"/>
        </a:accent4>
        <a:accent5>
          <a:srgbClr val="ADB8BF"/>
        </a:accent5>
        <a:accent6>
          <a:srgbClr val="71433E"/>
        </a:accent6>
        <a:hlink>
          <a:srgbClr val="60632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06328"/>
        </a:accent1>
        <a:accent2>
          <a:srgbClr val="32647D"/>
        </a:accent2>
        <a:accent3>
          <a:srgbClr val="FFFFFF"/>
        </a:accent3>
        <a:accent4>
          <a:srgbClr val="000000"/>
        </a:accent4>
        <a:accent5>
          <a:srgbClr val="B6B7AC"/>
        </a:accent5>
        <a:accent6>
          <a:srgbClr val="2C5A71"/>
        </a:accent6>
        <a:hlink>
          <a:srgbClr val="7D5738"/>
        </a:hlink>
        <a:folHlink>
          <a:srgbClr val="774B7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standard40</Template>
  <TotalTime>438</TotalTime>
  <Words>3887</Words>
  <Application>Microsoft Office PowerPoint</Application>
  <PresentationFormat>Widescreen</PresentationFormat>
  <Paragraphs>197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Gothic</vt:lpstr>
      <vt:lpstr>CyrillicaOchrid10U</vt:lpstr>
      <vt:lpstr>Symbol</vt:lpstr>
      <vt:lpstr>Wingdings</vt:lpstr>
      <vt:lpstr>Wingdings 3</vt:lpstr>
      <vt:lpstr>ind_5086_slide</vt:lpstr>
      <vt:lpstr>1_Default Design</vt:lpstr>
      <vt:lpstr>Ion Boardroom</vt:lpstr>
      <vt:lpstr>Наблюдения върху антонимията в старобългарски език  (по материал от Богословие на Йоан Екзарх) </vt:lpstr>
      <vt:lpstr>Резюме</vt:lpstr>
      <vt:lpstr>Определение за антонимен контекст</vt:lpstr>
      <vt:lpstr>Класификация на антонимните контексти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Типове антонимни контексти според характера на връзката</vt:lpstr>
      <vt:lpstr>Заключение</vt:lpstr>
      <vt:lpstr>PowerPoint Presentation</vt:lpstr>
    </vt:vector>
  </TitlesOfParts>
  <Company>Administrator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Наблюдения върху антонимията в старобългарски език  (по материал от Богословие на Йоан Екзарх)</dc:title>
  <dc:creator>Administrator</dc:creator>
  <cp:lastModifiedBy>Administrator</cp:lastModifiedBy>
  <cp:revision>34</cp:revision>
  <dcterms:created xsi:type="dcterms:W3CDTF">2017-03-24T06:25:29Z</dcterms:created>
  <dcterms:modified xsi:type="dcterms:W3CDTF">2017-05-23T19:34:03Z</dcterms:modified>
</cp:coreProperties>
</file>